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94.xml" ContentType="application/vnd.openxmlformats-officedocument.presentationml.tags+xml"/>
  <Override PartName="/ppt/comments/comment2.xml" ContentType="application/vnd.openxmlformats-officedocument.presentationml.comment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7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9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comments/comment6.xml" ContentType="application/vnd.openxmlformats-officedocument.presentationml.comment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8.xml" ContentType="application/vnd.openxmlformats-officedocument.presentationml.comment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5.xml" ContentType="application/vnd.openxmlformats-officedocument.presentationml.notesSlide+xml"/>
  <Override PartName="/ppt/comments/comment11.xml" ContentType="application/vnd.openxmlformats-officedocument.presentationml.comment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12.xml" ContentType="application/vnd.openxmlformats-officedocument.presentationml.comment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7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8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9.xml" ContentType="application/vnd.openxmlformats-officedocument.presentationml.notesSlide+xml"/>
  <Override PartName="/ppt/comments/comment13.xml" ContentType="application/vnd.openxmlformats-officedocument.presentationml.comment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2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3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25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26.xml" ContentType="application/vnd.openxmlformats-officedocument.presentationml.notesSlide+xml"/>
  <Override PartName="/ppt/comments/comment14.xml" ContentType="application/vnd.openxmlformats-officedocument.presentationml.comment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95" r:id="rId2"/>
    <p:sldId id="269" r:id="rId3"/>
    <p:sldId id="313" r:id="rId4"/>
    <p:sldId id="282" r:id="rId5"/>
    <p:sldId id="283" r:id="rId6"/>
    <p:sldId id="285" r:id="rId7"/>
    <p:sldId id="279" r:id="rId8"/>
    <p:sldId id="272" r:id="rId9"/>
    <p:sldId id="273" r:id="rId10"/>
    <p:sldId id="315" r:id="rId11"/>
    <p:sldId id="326" r:id="rId12"/>
    <p:sldId id="327" r:id="rId13"/>
    <p:sldId id="337" r:id="rId14"/>
    <p:sldId id="314" r:id="rId15"/>
    <p:sldId id="317" r:id="rId16"/>
    <p:sldId id="320" r:id="rId17"/>
    <p:sldId id="319" r:id="rId18"/>
    <p:sldId id="322" r:id="rId19"/>
    <p:sldId id="341" r:id="rId20"/>
    <p:sldId id="286" r:id="rId21"/>
    <p:sldId id="340" r:id="rId22"/>
    <p:sldId id="331" r:id="rId23"/>
    <p:sldId id="329" r:id="rId24"/>
    <p:sldId id="328" r:id="rId25"/>
    <p:sldId id="334" r:id="rId26"/>
    <p:sldId id="289" r:id="rId27"/>
    <p:sldId id="335" r:id="rId28"/>
    <p:sldId id="274" r:id="rId29"/>
    <p:sldId id="290" r:id="rId30"/>
    <p:sldId id="342" r:id="rId31"/>
    <p:sldId id="343" r:id="rId32"/>
    <p:sldId id="344" r:id="rId33"/>
    <p:sldId id="287" r:id="rId34"/>
    <p:sldId id="276" r:id="rId35"/>
    <p:sldId id="338" r:id="rId36"/>
    <p:sldId id="333" r:id="rId37"/>
    <p:sldId id="277" r:id="rId38"/>
    <p:sldId id="278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22475B-D404-4A14-8EFA-DFC7BAECB357}">
          <p14:sldIdLst>
            <p14:sldId id="295"/>
            <p14:sldId id="269"/>
            <p14:sldId id="313"/>
            <p14:sldId id="282"/>
            <p14:sldId id="283"/>
            <p14:sldId id="285"/>
            <p14:sldId id="279"/>
            <p14:sldId id="272"/>
            <p14:sldId id="273"/>
            <p14:sldId id="315"/>
            <p14:sldId id="326"/>
            <p14:sldId id="327"/>
            <p14:sldId id="337"/>
            <p14:sldId id="314"/>
            <p14:sldId id="317"/>
            <p14:sldId id="320"/>
            <p14:sldId id="319"/>
            <p14:sldId id="322"/>
            <p14:sldId id="341"/>
            <p14:sldId id="286"/>
            <p14:sldId id="340"/>
            <p14:sldId id="331"/>
            <p14:sldId id="329"/>
            <p14:sldId id="328"/>
            <p14:sldId id="334"/>
            <p14:sldId id="289"/>
            <p14:sldId id="335"/>
            <p14:sldId id="274"/>
            <p14:sldId id="290"/>
            <p14:sldId id="342"/>
            <p14:sldId id="343"/>
            <p14:sldId id="344"/>
            <p14:sldId id="287"/>
            <p14:sldId id="276"/>
            <p14:sldId id="338"/>
            <p14:sldId id="333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696eafc8df06f0643fd6e4e485f306234fa3e8ed359cc2db77d969b9a5eebb3a::" providerId="AD"/>
      </p:ext>
    </p:extLst>
  </p:cmAuthor>
  <p:cmAuthor id="2" name="Cheng, Cynthia" initials="CC" lastIdx="19" clrIdx="1">
    <p:extLst>
      <p:ext uri="{19B8F6BF-5375-455C-9EA6-DF929625EA0E}">
        <p15:presenceInfo xmlns:p15="http://schemas.microsoft.com/office/powerpoint/2012/main" userId="S::cyncheng@cmc.edu::d0b73cb2-1b95-4497-abba-01b1e7e053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76F"/>
    <a:srgbClr val="900A2F"/>
    <a:srgbClr val="AFAFBD"/>
    <a:srgbClr val="2E2E38"/>
    <a:srgbClr val="9393A7"/>
    <a:srgbClr val="E5E5EB"/>
    <a:srgbClr val="E3E3E9"/>
    <a:srgbClr val="DFDFE5"/>
    <a:srgbClr val="D3D3DB"/>
    <a:srgbClr val="A5A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1"/>
    <p:restoredTop sz="84193"/>
  </p:normalViewPr>
  <p:slideViewPr>
    <p:cSldViewPr snapToGrid="0">
      <p:cViewPr>
        <p:scale>
          <a:sx n="114" d="100"/>
          <a:sy n="114" d="100"/>
        </p:scale>
        <p:origin x="2424" y="448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4:53.600" idx="3">
    <p:pos x="10" y="10"/>
    <p:text>When presenting this slide, focus on the actual STATA console.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2:33.501" idx="16">
    <p:pos x="10" y="10"/>
    <p:text>Good check point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5:36.980" idx="14">
    <p:pos x="10" y="10"/>
    <p:text>Go over high, moderate and weak correlations, specify that correlation is not causation.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10:06.142" idx="15">
    <p:pos x="10" y="10"/>
    <p:text>This is when you can ask the question and have audience unmute or enter into chat.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25:26.471" idx="17">
    <p:pos x="10" y="10"/>
    <p:text>Check point here.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31:38.584" idx="19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5:40.710" idx="4">
    <p:pos x="10" y="10"/>
    <p:text>Same comment as last slide, focus on the actual STATA console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49:51.661" idx="6">
    <p:pos x="10" y="10"/>
    <p:text>Make sure you demo the do file, and show where the Do icon in actual STATA console</p:text>
    <p:extLst>
      <p:ext uri="{C676402C-5697-4E1C-873F-D02D1690AC5C}">
        <p15:threadingInfo xmlns:p15="http://schemas.microsoft.com/office/powerpoint/2012/main" timeZoneBias="480"/>
      </p:ext>
    </p:extLst>
  </p:cm>
  <p:cm authorId="2" dt="2021-03-10T12:51:59.652" idx="7">
    <p:pos x="2697" y="1178"/>
    <p:text>This is also a good check point to see if everyone is on the same page.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7:17.199" idx="8">
    <p:pos x="10" y="10"/>
    <p:text>Nice slide, recommend to point out how big the data set is too.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2:59:46.208" idx="9">
    <p:pos x="6001" y="198"/>
    <p:text>Great question as a check in point.  If you want to, you can make it multiple choice using Zoom's poll function.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3:59:28.997" idx="10">
    <p:pos x="4678" y="3404"/>
    <p:text>Here is when you can do poll again, or have people enter their answers into chat, or ask them to unmute.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0:37.225" idx="11">
    <p:pos x="10" y="10"/>
    <p:text>Recommend to let audience know what is a codebook.  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1:32.587" idx="12">
    <p:pos x="10" y="10"/>
    <p:text>Recommend to tell about what is binary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4:04:20.258" idx="13">
    <p:pos x="10" y="10"/>
    <p:text>Can use annotate function in zoom to circle the p value to reinforce or point to p value during workshop so they know where it is. </p:text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3D9A3-042B-4FEF-BD25-C033331E83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AA37-1E95-437B-8DF2-A75397EFC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C32C8-59B4-4F33-A51D-A254F646B52C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3B3D-BC00-4261-811C-3C9698AC5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0D870-9653-4CD5-A165-22EADB08A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C7DE-8495-4EFE-B7A7-D2E0E4FE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E8FA-E278-47F4-A658-DD2E846CE060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4655-F9A7-4FF9-BDF2-D9FFC7C9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0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5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add rhi825214 so that reg rep edu635213 edu685213 age295214 rhi825214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37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 rep edu635213 edu685213 age295214 rhi825214 </a:t>
            </a:r>
            <a:r>
              <a:rPr lang="en-US" dirty="0">
                <a:sym typeface="Wingdings" pitchFamily="2" charset="2"/>
              </a:rPr>
              <a:t> should we include income information?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What kind of things can we expect, given our explanatory variables? (edu685213 could be correlated with income); better education more income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3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8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5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Reg, scatter, corr., skewness (10-15 min last </a:t>
            </a:r>
            <a:r>
              <a:rPr lang="en-US">
                <a:sym typeface="Wingdings" panose="05000000000000000000" pitchFamily="2" charset="2"/>
              </a:rPr>
              <a:t> go through hands-on q’s)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9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Winner16 variable has a storage type of “str3” </a:t>
            </a:r>
            <a:r>
              <a:rPr lang="en-US" dirty="0">
                <a:sym typeface="Wingdings" panose="05000000000000000000" pitchFamily="2" charset="2"/>
              </a:rPr>
              <a:t> indicates that the variable contains string value, which is likely to be a categorical variable (e.g., types of car, “Yes” or “No” binary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C4655-F9A7-4FF9-BDF2-D9FFC7C90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9169" y="1700214"/>
            <a:ext cx="11135783" cy="1224731"/>
          </a:xfrm>
        </p:spPr>
        <p:txBody>
          <a:bodyPr/>
          <a:lstStyle>
            <a:lvl1pPr algn="ctr">
              <a:defRPr sz="4500">
                <a:solidFill>
                  <a:srgbClr val="900A2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050" y="3068960"/>
            <a:ext cx="11135783" cy="720402"/>
          </a:xfrm>
        </p:spPr>
        <p:txBody>
          <a:bodyPr/>
          <a:lstStyle>
            <a:lvl1pPr marL="0" indent="0" algn="ctr">
              <a:buNone/>
              <a:defRPr sz="3500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Subtitle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 flipH="1">
            <a:off x="527051" y="6168362"/>
            <a:ext cx="11135783" cy="0"/>
          </a:xfrm>
          <a:prstGeom prst="line">
            <a:avLst/>
          </a:prstGeom>
          <a:noFill/>
          <a:ln w="12700">
            <a:solidFill>
              <a:srgbClr val="900A2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H="1">
            <a:off x="527050" y="2996952"/>
            <a:ext cx="11135783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EDFB-D252-4FF2-AFC5-3157CC514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60" y="322388"/>
            <a:ext cx="2024640" cy="6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3EFF9EE-2DED-4451-8829-7136CA19A3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3EFF9EE-2DED-4451-8829-7136CA19A3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08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9E17BDA-110D-457C-9AFF-3DC95A2D7A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9E17BDA-110D-457C-9AFF-3DC95A2D7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2B7D87F-88CA-4FC0-AD48-3232A46EA45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862"/>
            <a:ext cx="8912772" cy="62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EB8C112-A38E-164C-90EB-DDB574970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1152236"/>
            <a:ext cx="538479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0B8B465-64B8-F44E-9A04-E2CC688B8A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2" y="1869441"/>
            <a:ext cx="5384798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C8A28E-3053-EF48-84C3-F918F05B42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7600" y="1152236"/>
            <a:ext cx="5380035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EB3425C-4C6C-3449-B8EC-64A8D89D98F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7602" y="1869441"/>
            <a:ext cx="5380035" cy="4226559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92A84-615E-E04E-9C1C-914A2095EE85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AD372-E609-0643-999B-11E232DF4406}"/>
              </a:ext>
            </a:extLst>
          </p:cNvPr>
          <p:cNvCxnSpPr>
            <a:cxnSpLocks/>
          </p:cNvCxnSpPr>
          <p:nvPr userDrawn="1"/>
        </p:nvCxnSpPr>
        <p:spPr>
          <a:xfrm>
            <a:off x="6197600" y="1792470"/>
            <a:ext cx="53800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DAF1E3-6E74-47BF-95BB-573D82BD65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DAF1E3-6E74-47BF-95BB-573D82BD6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D34C043-7DDF-434B-9000-865162A6B24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6301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336301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12772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AD31F-4C0B-EB4E-8423-38731D047A99}"/>
              </a:ext>
            </a:extLst>
          </p:cNvPr>
          <p:cNvCxnSpPr>
            <a:cxnSpLocks/>
          </p:cNvCxnSpPr>
          <p:nvPr userDrawn="1"/>
        </p:nvCxnSpPr>
        <p:spPr>
          <a:xfrm>
            <a:off x="4336301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9F83C0EB-E688-3A44-9CA8-6BEA23531F1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58240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A40A927-F908-8A4C-84CF-D50288A7D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8240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01FA84-EA3F-5742-936A-39390CAE991E}"/>
              </a:ext>
            </a:extLst>
          </p:cNvPr>
          <p:cNvCxnSpPr>
            <a:cxnSpLocks/>
          </p:cNvCxnSpPr>
          <p:nvPr userDrawn="1"/>
        </p:nvCxnSpPr>
        <p:spPr>
          <a:xfrm>
            <a:off x="8058240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3F069F7-B3F4-924F-A54B-C0D9458A07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4363" y="1869441"/>
            <a:ext cx="3549560" cy="422656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140E2F-7060-2147-AC68-330ECA2F0B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363" y="1152236"/>
            <a:ext cx="354956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0B2200-2CA6-3948-9E5C-09993AD0B231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3549560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5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2D6F-1CC1-43DF-8DED-FC9DC2E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60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00160" cy="609600"/>
          </a:xfrm>
        </p:spPr>
        <p:txBody>
          <a:bodyPr tIns="0" anchor="b"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F7FF45-0189-2D44-9ED1-A7EBF088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7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4429CC3-F289-40A6-8430-D7675EA1C7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4429CC3-F289-40A6-8430-D7675EA1C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FA28198-0B07-4C4B-A575-D5EB8F61077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799BD5-B5FE-7B49-875E-6EE377860B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864360"/>
            <a:ext cx="10998199" cy="42316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9253FC2-A592-2F43-8C42-D34F5C5BC8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52236"/>
            <a:ext cx="10998199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02AFC-5A6F-6D41-9D77-2768D7EAA6E7}"/>
              </a:ext>
            </a:extLst>
          </p:cNvPr>
          <p:cNvCxnSpPr>
            <a:cxnSpLocks/>
          </p:cNvCxnSpPr>
          <p:nvPr userDrawn="1"/>
        </p:nvCxnSpPr>
        <p:spPr>
          <a:xfrm>
            <a:off x="614363" y="1792470"/>
            <a:ext cx="10993437" cy="0"/>
          </a:xfrm>
          <a:prstGeom prst="line">
            <a:avLst/>
          </a:prstGeom>
          <a:ln w="15875">
            <a:solidFill>
              <a:srgbClr val="75748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7B0C9F87-CD1D-334A-B808-A8406BA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86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36DDD9-622A-4E9F-8E3E-2898811E4C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36DDD9-622A-4E9F-8E3E-2898811E4C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47F615B-2895-4A1F-9C00-F67F10545CC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14131"/>
            <a:ext cx="8910320" cy="6096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8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F76453A-2E9C-40AC-AB9B-B1B313814B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F76453A-2E9C-40AC-AB9B-B1B313814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47D266C-5F74-4974-80AC-5E15A8243C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799" b="0" i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Helvetica Neue" panose="02000503000000020004" pitchFamily="2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4131"/>
            <a:ext cx="8910320" cy="6096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6" y="1143000"/>
            <a:ext cx="8234455" cy="495808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134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Bef>
                <a:spcPts val="0"/>
              </a:spcBef>
              <a:buNone/>
              <a:defRPr sz="119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Bef>
                <a:spcPts val="0"/>
              </a:spcBef>
              <a:buNone/>
              <a:defRPr sz="104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>
              <a:spcBef>
                <a:spcPts val="0"/>
              </a:spcBef>
              <a:buNone/>
              <a:defRPr sz="899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0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49B3FB6-0337-45E2-8501-27A9CF0182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49B3FB6-0337-45E2-8501-27A9CF0182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5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267311" marR="0" lvl="0" indent="-267311" defTabSz="75548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57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47D6452-B72B-44A8-8386-806AF16440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47D6452-B72B-44A8-8386-806AF16440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5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267311" marR="0" lvl="0" indent="-267311" defTabSz="75548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8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76B9FFF-0CD9-479C-8223-E4E6C82801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76B9FFF-0CD9-479C-8223-E4E6C8280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DE5552C-E263-4C52-ACCB-780E5241A6B1}"/>
              </a:ext>
            </a:extLst>
          </p:cNvPr>
          <p:cNvSpPr/>
          <p:nvPr userDrawn="1"/>
        </p:nvSpPr>
        <p:spPr>
          <a:xfrm>
            <a:off x="612454" y="1143000"/>
            <a:ext cx="5328051" cy="1722663"/>
          </a:xfrm>
          <a:prstGeom prst="rect">
            <a:avLst/>
          </a:prstGeom>
          <a:solidFill>
            <a:srgbClr val="E7E6E6">
              <a:lumMod val="25000"/>
            </a:srgbClr>
          </a:solidFill>
        </p:spPr>
        <p:txBody>
          <a:bodyPr wrap="square" lIns="959121" tIns="137018" rIns="68508" bIns="68508">
            <a:noAutofit/>
          </a:bodyPr>
          <a:lstStyle/>
          <a:p>
            <a:pPr marL="0" marR="0" lvl="0" indent="0" defTabSz="685064" eaLnBrk="1" fontAlgn="auto" latinLnBrk="0" hangingPunct="1">
              <a:lnSpc>
                <a:spcPts val="1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78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849FB-97B2-40A0-8AE2-D0B60C804C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01" y="1325563"/>
            <a:ext cx="780867" cy="979487"/>
          </a:xfrm>
          <a:solidFill>
            <a:srgbClr val="FF00FF"/>
          </a:solidFill>
        </p:spPr>
        <p:txBody>
          <a:bodyPr/>
          <a:lstStyle>
            <a:lvl1pPr marL="0" indent="0">
              <a:buNone/>
              <a:defRPr sz="1199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4BF8E8-5C61-49AD-94E6-E3CA333B7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457" y="2952750"/>
            <a:ext cx="5328051" cy="3143250"/>
          </a:xfrm>
        </p:spPr>
        <p:txBody>
          <a:bodyPr/>
          <a:lstStyle>
            <a:lvl1pPr marL="171353" indent="-171353">
              <a:buSzPct val="70000"/>
              <a:buFont typeface="Arial" panose="020B0604020202020204" pitchFamily="34" charset="0"/>
              <a:buChar char="►"/>
              <a:defRPr sz="787"/>
            </a:lvl1pPr>
            <a:lvl2pPr marL="342701" indent="-171353">
              <a:buSzPct val="70000"/>
              <a:buFont typeface="Arial" panose="020B0604020202020204" pitchFamily="34" charset="0"/>
              <a:buChar char="►"/>
              <a:defRPr sz="787"/>
            </a:lvl2pPr>
            <a:lvl3pPr marL="514055" indent="-171353">
              <a:buSzPct val="70000"/>
              <a:buFont typeface="Arial" panose="020B0604020202020204" pitchFamily="34" charset="0"/>
              <a:buChar char="►"/>
              <a:defRPr sz="787"/>
            </a:lvl3pPr>
            <a:lvl4pPr marL="685406" indent="-171353">
              <a:buSzPct val="70000"/>
              <a:buFont typeface="Arial" panose="020B0604020202020204" pitchFamily="34" charset="0"/>
              <a:buChar char="►"/>
              <a:defRPr sz="787"/>
            </a:lvl4pPr>
            <a:lvl5pPr marL="856759" indent="-171353">
              <a:buSzPct val="70000"/>
              <a:buFont typeface="Arial" panose="020B0604020202020204" pitchFamily="34" charset="0"/>
              <a:buChar char="►"/>
              <a:defRPr sz="78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CC71C49-6552-4AF6-BD52-B8469E6BF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7013" y="1325563"/>
            <a:ext cx="3836577" cy="120808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899" b="1">
                <a:solidFill>
                  <a:srgbClr val="EEAB1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Aft>
                <a:spcPts val="899"/>
              </a:spcAft>
              <a:buNone/>
              <a:defRPr sz="749" i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Title</a:t>
            </a:r>
          </a:p>
          <a:p>
            <a:pPr lvl="2"/>
            <a:r>
              <a:rPr lang="en-US"/>
              <a:t>Location</a:t>
            </a:r>
          </a:p>
          <a:p>
            <a:pPr lvl="2"/>
            <a:r>
              <a:rPr lang="en-US"/>
              <a:t>Phone</a:t>
            </a:r>
          </a:p>
          <a:p>
            <a:pPr lvl="2"/>
            <a:r>
              <a:rPr lang="en-US"/>
              <a:t>Email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27FFA5-0C1F-4406-BA76-3212311C6750}"/>
              </a:ext>
            </a:extLst>
          </p:cNvPr>
          <p:cNvSpPr/>
          <p:nvPr userDrawn="1"/>
        </p:nvSpPr>
        <p:spPr>
          <a:xfrm>
            <a:off x="6251493" y="1143000"/>
            <a:ext cx="5328051" cy="1722663"/>
          </a:xfrm>
          <a:prstGeom prst="rect">
            <a:avLst/>
          </a:prstGeom>
          <a:solidFill>
            <a:srgbClr val="E7E6E6">
              <a:lumMod val="25000"/>
            </a:srgbClr>
          </a:solidFill>
        </p:spPr>
        <p:txBody>
          <a:bodyPr wrap="square" lIns="959121" tIns="137018" rIns="68508" bIns="68508">
            <a:noAutofit/>
          </a:bodyPr>
          <a:lstStyle/>
          <a:p>
            <a:pPr marL="0" marR="0" lvl="0" indent="0" defTabSz="685064" eaLnBrk="1" fontAlgn="auto" latinLnBrk="0" hangingPunct="1">
              <a:lnSpc>
                <a:spcPts val="1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78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33C3DBEF-09F2-4B1F-9655-55FA5B949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1497" y="2952750"/>
            <a:ext cx="5328051" cy="3143250"/>
          </a:xfrm>
        </p:spPr>
        <p:txBody>
          <a:bodyPr/>
          <a:lstStyle>
            <a:lvl1pPr marL="171353" indent="-171353">
              <a:buSzPct val="70000"/>
              <a:buFont typeface="Arial" panose="020B0604020202020204" pitchFamily="34" charset="0"/>
              <a:buChar char="►"/>
              <a:defRPr sz="787"/>
            </a:lvl1pPr>
            <a:lvl2pPr marL="342701" indent="-171353">
              <a:buSzPct val="70000"/>
              <a:buFont typeface="Arial" panose="020B0604020202020204" pitchFamily="34" charset="0"/>
              <a:buChar char="►"/>
              <a:defRPr sz="787"/>
            </a:lvl2pPr>
            <a:lvl3pPr marL="514055" indent="-171353">
              <a:buSzPct val="70000"/>
              <a:buFont typeface="Arial" panose="020B0604020202020204" pitchFamily="34" charset="0"/>
              <a:buChar char="►"/>
              <a:defRPr sz="787"/>
            </a:lvl3pPr>
            <a:lvl4pPr marL="685406" indent="-171353">
              <a:buSzPct val="70000"/>
              <a:buFont typeface="Arial" panose="020B0604020202020204" pitchFamily="34" charset="0"/>
              <a:buChar char="►"/>
              <a:defRPr sz="787"/>
            </a:lvl4pPr>
            <a:lvl5pPr marL="856759" indent="-171353">
              <a:buSzPct val="70000"/>
              <a:buFont typeface="Arial" panose="020B0604020202020204" pitchFamily="34" charset="0"/>
              <a:buChar char="►"/>
              <a:defRPr sz="78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32DBABD-A22B-4353-B162-4EC2B25E7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6052" y="1325563"/>
            <a:ext cx="3836577" cy="120808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899" b="1">
                <a:solidFill>
                  <a:srgbClr val="EEAB1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Aft>
                <a:spcPts val="899"/>
              </a:spcAft>
              <a:buNone/>
              <a:defRPr sz="749" i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7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Title</a:t>
            </a:r>
          </a:p>
          <a:p>
            <a:pPr lvl="2"/>
            <a:r>
              <a:rPr lang="en-US"/>
              <a:t>Location</a:t>
            </a:r>
          </a:p>
          <a:p>
            <a:pPr lvl="2"/>
            <a:r>
              <a:rPr lang="en-US"/>
              <a:t>Phone</a:t>
            </a:r>
          </a:p>
          <a:p>
            <a:pPr lvl="2"/>
            <a:r>
              <a:rPr lang="en-US"/>
              <a:t>Email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A5174A8-1110-4E1C-A3C1-7EBDAA240D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22633" y="1325563"/>
            <a:ext cx="780867" cy="979487"/>
          </a:xfrm>
          <a:solidFill>
            <a:srgbClr val="FF00FF"/>
          </a:solidFill>
        </p:spPr>
        <p:txBody>
          <a:bodyPr/>
          <a:lstStyle>
            <a:lvl1pPr marL="0" indent="0">
              <a:buNone/>
              <a:defRPr sz="11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58FAB97-C698-42BC-A1E2-0E25A91CE1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58FAB97-C698-42BC-A1E2-0E25A91CE1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00620F-E362-4F89-8F0F-A96F4FA361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E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899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462" y="2901146"/>
            <a:ext cx="6405791" cy="1055708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IN"/>
              <a:t>Chapter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7580684-36DD-43F6-99D1-870650F36B38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Page </a:t>
            </a:r>
            <a:fld id="{F1BC30E3-FFE5-4B91-AA19-87A149EBB9EE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r" defTabSz="685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2F1CC-B35A-AF40-8B22-1EC4CE789B4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325" y="6105597"/>
            <a:ext cx="1511480" cy="4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3ACAA05-DEA2-46B0-B3C1-D1B83CE885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614210523"/>
              </p:ext>
            </p:extLst>
          </p:nvPr>
        </p:nvGraphicFramePr>
        <p:xfrm>
          <a:off x="1591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19" imgW="493" imgH="493" progId="TCLayout.ActiveDocument.1">
                  <p:embed/>
                </p:oleObj>
              </mc:Choice>
              <mc:Fallback>
                <p:oleObj name="think-cell Slide" r:id="rId19" imgW="493" imgH="49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3ACAA05-DEA2-46B0-B3C1-D1B83CE885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91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617F634-D1DD-4543-B66F-557C02DBC575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5" y="0"/>
            <a:ext cx="158751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3500" b="1" i="0" u="none" cap="none" baseline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314131"/>
            <a:ext cx="8916275" cy="60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43000"/>
            <a:ext cx="10972800" cy="495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C13BE4-6CA8-4750-ABCD-1B0DB689AE19}"/>
              </a:ext>
            </a:extLst>
          </p:cNvPr>
          <p:cNvSpPr txBox="1">
            <a:spLocks/>
          </p:cNvSpPr>
          <p:nvPr userDrawn="1"/>
        </p:nvSpPr>
        <p:spPr>
          <a:xfrm>
            <a:off x="10875576" y="6471244"/>
            <a:ext cx="662721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7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z="7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sz="7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A5577-FE72-F141-A1BE-781BC431516A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30553" y="6105597"/>
            <a:ext cx="1467378" cy="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9" r:id="rId14"/>
  </p:sldLayoutIdLst>
  <p:hf hdr="0" dt="0"/>
  <p:txStyles>
    <p:titleStyle>
      <a:lvl1pPr algn="l" defTabSz="685406" rtl="0" eaLnBrk="1" latinLnBrk="0" hangingPunct="1">
        <a:lnSpc>
          <a:spcPct val="85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6731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6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534617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801925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20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1069232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7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1336541" indent="-267311" algn="l" defTabSz="685406" rtl="0" eaLnBrk="1" latinLnBrk="0" hangingPunct="1">
        <a:spcBef>
          <a:spcPts val="0"/>
        </a:spcBef>
        <a:spcAft>
          <a:spcPts val="450"/>
        </a:spcAft>
        <a:buClrTx/>
        <a:buSzPct val="70000"/>
        <a:buFont typeface="Arial" panose="020B0604020202020204" pitchFamily="34" charset="0"/>
        <a:buChar char="►"/>
        <a:defRPr sz="1400" b="0" i="0" kern="1200">
          <a:solidFill>
            <a:srgbClr val="000000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1884866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569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273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2975" indent="-171353" algn="l" defTabSz="685406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0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06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09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13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15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217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920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621" algn="l" defTabSz="68540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4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584">
          <p15:clr>
            <a:srgbClr val="F26B43"/>
          </p15:clr>
        </p15:guide>
        <p15:guide id="5" orient="horz" pos="192">
          <p15:clr>
            <a:srgbClr val="F26B43"/>
          </p15:clr>
        </p15:guide>
        <p15:guide id="7" pos="387">
          <p15:clr>
            <a:srgbClr val="F26B43"/>
          </p15:clr>
        </p15:guide>
        <p15:guide id="8" pos="7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0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5.xml"/><Relationship Id="rId4" Type="http://schemas.openxmlformats.org/officeDocument/2006/relationships/tags" Target="../tags/tag109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1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10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4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13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17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16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emf"/><Relationship Id="rId4" Type="http://schemas.openxmlformats.org/officeDocument/2006/relationships/tags" Target="../tags/tag118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0.xml"/><Relationship Id="rId7" Type="http://schemas.openxmlformats.org/officeDocument/2006/relationships/image" Target="../media/image4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1.xml"/><Relationship Id="rId9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3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22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7.xml"/><Relationship Id="rId4" Type="http://schemas.openxmlformats.org/officeDocument/2006/relationships/tags" Target="../tags/tag124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26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8.xml"/><Relationship Id="rId4" Type="http://schemas.openxmlformats.org/officeDocument/2006/relationships/tags" Target="../tags/tag127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oleObject" Target="../embeddings/oleObject26.bin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31.xml"/><Relationship Id="rId15" Type="http://schemas.openxmlformats.org/officeDocument/2006/relationships/image" Target="../media/image15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9.xml"/><Relationship Id="rId4" Type="http://schemas.openxmlformats.org/officeDocument/2006/relationships/tags" Target="../tags/tag139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10.xml"/><Relationship Id="rId4" Type="http://schemas.openxmlformats.org/officeDocument/2006/relationships/tags" Target="../tags/tag142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4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43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15.xml"/><Relationship Id="rId11" Type="http://schemas.openxmlformats.org/officeDocument/2006/relationships/comments" Target="../comments/comment1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9.tiff"/><Relationship Id="rId4" Type="http://schemas.openxmlformats.org/officeDocument/2006/relationships/tags" Target="../tags/tag145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47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46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12.xml"/><Relationship Id="rId4" Type="http://schemas.openxmlformats.org/officeDocument/2006/relationships/tags" Target="../tags/tag148.xml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50.xml"/><Relationship Id="rId7" Type="http://schemas.openxmlformats.org/officeDocument/2006/relationships/oleObject" Target="../embeddings/oleObject30.bin"/><Relationship Id="rId2" Type="http://schemas.openxmlformats.org/officeDocument/2006/relationships/tags" Target="../tags/tag149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2.emf"/><Relationship Id="rId4" Type="http://schemas.openxmlformats.org/officeDocument/2006/relationships/tags" Target="../tags/tag151.xml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32.vml"/><Relationship Id="rId6" Type="http://schemas.openxmlformats.org/officeDocument/2006/relationships/tags" Target="../tags/tag156.xml"/><Relationship Id="rId11" Type="http://schemas.openxmlformats.org/officeDocument/2006/relationships/image" Target="../media/image23.png"/><Relationship Id="rId5" Type="http://schemas.openxmlformats.org/officeDocument/2006/relationships/tags" Target="../tags/tag155.xml"/><Relationship Id="rId10" Type="http://schemas.openxmlformats.org/officeDocument/2006/relationships/image" Target="../media/image4.emf"/><Relationship Id="rId4" Type="http://schemas.openxmlformats.org/officeDocument/2006/relationships/tags" Target="../tags/tag154.xml"/><Relationship Id="rId9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58.xml"/><Relationship Id="rId7" Type="http://schemas.openxmlformats.org/officeDocument/2006/relationships/oleObject" Target="../embeddings/oleObject32.bin"/><Relationship Id="rId12" Type="http://schemas.openxmlformats.org/officeDocument/2006/relationships/comments" Target="../comments/comment13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26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59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61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60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2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64.xml"/><Relationship Id="rId7" Type="http://schemas.openxmlformats.org/officeDocument/2006/relationships/image" Target="../media/image4.emf"/><Relationship Id="rId2" Type="http://schemas.openxmlformats.org/officeDocument/2006/relationships/tags" Target="../tags/tag163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emf"/><Relationship Id="rId4" Type="http://schemas.openxmlformats.org/officeDocument/2006/relationships/tags" Target="../tags/tag165.xml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67.xml"/><Relationship Id="rId7" Type="http://schemas.openxmlformats.org/officeDocument/2006/relationships/oleObject" Target="../embeddings/oleObject35.bin"/><Relationship Id="rId2" Type="http://schemas.openxmlformats.org/officeDocument/2006/relationships/tags" Target="../tags/tag166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8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70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69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73.xml"/><Relationship Id="rId7" Type="http://schemas.openxmlformats.org/officeDocument/2006/relationships/image" Target="../media/image32.png"/><Relationship Id="rId2" Type="http://schemas.openxmlformats.org/officeDocument/2006/relationships/tags" Target="../tags/tag172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tags" Target="../tags/tag64.xml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tags" Target="../tags/tag67.xml"/><Relationship Id="rId47" Type="http://schemas.openxmlformats.org/officeDocument/2006/relationships/tags" Target="../tags/tag72.xml"/><Relationship Id="rId50" Type="http://schemas.openxmlformats.org/officeDocument/2006/relationships/tags" Target="../tags/tag75.xml"/><Relationship Id="rId55" Type="http://schemas.openxmlformats.org/officeDocument/2006/relationships/tags" Target="../tags/tag80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9" Type="http://schemas.openxmlformats.org/officeDocument/2006/relationships/tags" Target="../tags/tag54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tags" Target="../tags/tag62.xml"/><Relationship Id="rId40" Type="http://schemas.openxmlformats.org/officeDocument/2006/relationships/tags" Target="../tags/tag65.xml"/><Relationship Id="rId45" Type="http://schemas.openxmlformats.org/officeDocument/2006/relationships/tags" Target="../tags/tag70.xml"/><Relationship Id="rId53" Type="http://schemas.openxmlformats.org/officeDocument/2006/relationships/tags" Target="../tags/tag78.xml"/><Relationship Id="rId58" Type="http://schemas.openxmlformats.org/officeDocument/2006/relationships/slideLayout" Target="../slideLayouts/slideLayout14.xml"/><Relationship Id="rId5" Type="http://schemas.openxmlformats.org/officeDocument/2006/relationships/tags" Target="../tags/tag30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tags" Target="../tags/tag60.xml"/><Relationship Id="rId43" Type="http://schemas.openxmlformats.org/officeDocument/2006/relationships/tags" Target="../tags/tag68.xml"/><Relationship Id="rId48" Type="http://schemas.openxmlformats.org/officeDocument/2006/relationships/tags" Target="../tags/tag73.xml"/><Relationship Id="rId56" Type="http://schemas.openxmlformats.org/officeDocument/2006/relationships/tags" Target="../tags/tag81.xml"/><Relationship Id="rId8" Type="http://schemas.openxmlformats.org/officeDocument/2006/relationships/tags" Target="../tags/tag33.xml"/><Relationship Id="rId51" Type="http://schemas.openxmlformats.org/officeDocument/2006/relationships/tags" Target="../tags/tag76.xml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tags" Target="../tags/tag63.xml"/><Relationship Id="rId46" Type="http://schemas.openxmlformats.org/officeDocument/2006/relationships/tags" Target="../tags/tag71.xml"/><Relationship Id="rId59" Type="http://schemas.openxmlformats.org/officeDocument/2006/relationships/oleObject" Target="../embeddings/oleObject14.bin"/><Relationship Id="rId20" Type="http://schemas.openxmlformats.org/officeDocument/2006/relationships/tags" Target="../tags/tag45.xml"/><Relationship Id="rId41" Type="http://schemas.openxmlformats.org/officeDocument/2006/relationships/tags" Target="../tags/tag66.xml"/><Relationship Id="rId54" Type="http://schemas.openxmlformats.org/officeDocument/2006/relationships/tags" Target="../tags/tag79.xml"/><Relationship Id="rId1" Type="http://schemas.openxmlformats.org/officeDocument/2006/relationships/vmlDrawing" Target="../drawings/vmlDrawing14.vml"/><Relationship Id="rId6" Type="http://schemas.openxmlformats.org/officeDocument/2006/relationships/tags" Target="../tags/tag31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tags" Target="../tags/tag61.xml"/><Relationship Id="rId49" Type="http://schemas.openxmlformats.org/officeDocument/2006/relationships/tags" Target="../tags/tag74.xml"/><Relationship Id="rId57" Type="http://schemas.openxmlformats.org/officeDocument/2006/relationships/tags" Target="../tags/tag82.xml"/><Relationship Id="rId10" Type="http://schemas.openxmlformats.org/officeDocument/2006/relationships/tags" Target="../tags/tag35.xml"/><Relationship Id="rId31" Type="http://schemas.openxmlformats.org/officeDocument/2006/relationships/tags" Target="../tags/tag56.xml"/><Relationship Id="rId44" Type="http://schemas.openxmlformats.org/officeDocument/2006/relationships/tags" Target="../tags/tag69.xml"/><Relationship Id="rId52" Type="http://schemas.openxmlformats.org/officeDocument/2006/relationships/tags" Target="../tags/tag77.xml"/><Relationship Id="rId60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76.xml"/><Relationship Id="rId7" Type="http://schemas.openxmlformats.org/officeDocument/2006/relationships/oleObject" Target="../embeddings/oleObject37.bin"/><Relationship Id="rId2" Type="http://schemas.openxmlformats.org/officeDocument/2006/relationships/tags" Target="../tags/tag175.xml"/><Relationship Id="rId1" Type="http://schemas.openxmlformats.org/officeDocument/2006/relationships/vmlDrawing" Target="../drawings/vmlDrawing39.v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79.xml"/><Relationship Id="rId7" Type="http://schemas.openxmlformats.org/officeDocument/2006/relationships/image" Target="../media/image4.emf"/><Relationship Id="rId2" Type="http://schemas.openxmlformats.org/officeDocument/2006/relationships/tags" Target="../tags/tag178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82.xml"/><Relationship Id="rId7" Type="http://schemas.openxmlformats.org/officeDocument/2006/relationships/image" Target="../media/image4.emf"/><Relationship Id="rId2" Type="http://schemas.openxmlformats.org/officeDocument/2006/relationships/tags" Target="../tags/tag181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8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tags" Target="../tags/tag185.xml"/><Relationship Id="rId7" Type="http://schemas.openxmlformats.org/officeDocument/2006/relationships/image" Target="../media/image4.emf"/><Relationship Id="rId2" Type="http://schemas.openxmlformats.org/officeDocument/2006/relationships/tags" Target="../tags/tag184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8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6.xml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88.xml"/><Relationship Id="rId7" Type="http://schemas.openxmlformats.org/officeDocument/2006/relationships/image" Target="../media/image4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9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9.xml"/><Relationship Id="rId9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tags" Target="../tags/tag191.xml"/><Relationship Id="rId7" Type="http://schemas.openxmlformats.org/officeDocument/2006/relationships/image" Target="../media/image4.emf"/><Relationship Id="rId2" Type="http://schemas.openxmlformats.org/officeDocument/2006/relationships/tags" Target="../tags/tag190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40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2.xml"/><Relationship Id="rId9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94.xml"/><Relationship Id="rId7" Type="http://schemas.openxmlformats.org/officeDocument/2006/relationships/oleObject" Target="../embeddings/oleObject41.bin"/><Relationship Id="rId2" Type="http://schemas.openxmlformats.org/officeDocument/2006/relationships/tags" Target="../tags/tag193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9.emf"/><Relationship Id="rId4" Type="http://schemas.openxmlformats.org/officeDocument/2006/relationships/tags" Target="../tags/tag195.xml"/><Relationship Id="rId9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97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96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8.xml"/><Relationship Id="rId9" Type="http://schemas.openxmlformats.org/officeDocument/2006/relationships/comments" Target="../comments/commen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lm.userweb.mwn.de/Stata/" TargetMode="External"/><Relationship Id="rId3" Type="http://schemas.openxmlformats.org/officeDocument/2006/relationships/tags" Target="../tags/tag200.xml"/><Relationship Id="rId7" Type="http://schemas.openxmlformats.org/officeDocument/2006/relationships/hyperlink" Target="https://geocenter.github.io/StataTraining/portfolio/06_resource/" TargetMode="External"/><Relationship Id="rId2" Type="http://schemas.openxmlformats.org/officeDocument/2006/relationships/tags" Target="../tags/tag19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.emf"/><Relationship Id="rId11" Type="http://schemas.openxmlformats.org/officeDocument/2006/relationships/hyperlink" Target="mailto:slee19@students.cmc.edu" TargetMode="External"/><Relationship Id="rId5" Type="http://schemas.openxmlformats.org/officeDocument/2006/relationships/oleObject" Target="../embeddings/oleObject43.bin"/><Relationship Id="rId10" Type="http://schemas.openxmlformats.org/officeDocument/2006/relationships/hyperlink" Target="mailto:qcl@cmc.edu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stats.idre.ucla.edu/st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comments" Target="../comments/comment1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6.xml"/><Relationship Id="rId7" Type="http://schemas.openxmlformats.org/officeDocument/2006/relationships/image" Target="../media/image4.emf"/><Relationship Id="rId2" Type="http://schemas.openxmlformats.org/officeDocument/2006/relationships/tags" Target="../tags/tag9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99.xml"/><Relationship Id="rId7" Type="http://schemas.openxmlformats.org/officeDocument/2006/relationships/oleObject" Target="../embeddings/oleObject16.bin"/><Relationship Id="rId2" Type="http://schemas.openxmlformats.org/officeDocument/2006/relationships/tags" Target="../tags/tag98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100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01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5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04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10" Type="http://schemas.openxmlformats.org/officeDocument/2006/relationships/comments" Target="../comments/comment4.xml"/><Relationship Id="rId4" Type="http://schemas.openxmlformats.org/officeDocument/2006/relationships/tags" Target="../tags/tag106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C9D6-C38F-4E9B-8A66-4F50CA639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Stata (Level 1 – Data)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A5715-8C91-4548-8B7E-F0266805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Quantitative and Computing Lab (QCL)</a:t>
            </a:r>
          </a:p>
        </p:txBody>
      </p:sp>
      <p:sp>
        <p:nvSpPr>
          <p:cNvPr id="38" name="Rechteck 17">
            <a:extLst>
              <a:ext uri="{FF2B5EF4-FFF2-40B4-BE49-F238E27FC236}">
                <a16:creationId xmlns:a16="http://schemas.microsoft.com/office/drawing/2014/main" id="{954ABD91-11E8-4F17-A990-9AC243BAFD6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18628" y="46292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39" name="Rechteck 19">
            <a:extLst>
              <a:ext uri="{FF2B5EF4-FFF2-40B4-BE49-F238E27FC236}">
                <a16:creationId xmlns:a16="http://schemas.microsoft.com/office/drawing/2014/main" id="{F4D8E79F-F38D-415C-A6AF-C2EF95CB78D0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218628" y="3712368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0" name="Rechteck 20">
            <a:extLst>
              <a:ext uri="{FF2B5EF4-FFF2-40B4-BE49-F238E27FC236}">
                <a16:creationId xmlns:a16="http://schemas.microsoft.com/office/drawing/2014/main" id="{0BA67AD8-D74B-4508-8D8B-B43AC69CB3D4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218628" y="2793772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E3E59514-9109-4840-B5F4-3EE60F23361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218628" y="1876873"/>
            <a:ext cx="794646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600">
                <a:latin typeface="Arial" panose="020B0604020202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712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E649E9-0CEA-4664-B51A-AA09184F2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24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825702C-6573-4488-B9C6-52709C292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Common Storage Types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byte: integer values between -127 and 100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int: integer values between -32,767 and 32,740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long: integer values between -2,147,483,647 and 2,147,483,620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float: real numbers (i.e., numbers with decimal points) with about 8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double: real numbers (i.e., numbers with decimal points) with about 16 digits of accuracy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oboto" panose="02000000000000000000" pitchFamily="2" charset="0"/>
              </a:rPr>
              <a:t>str3: string values with a maximum length of 3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does having string values imply about the variable? (winner16 is a string variable!)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90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50F230-01C5-414D-82BD-CF0AACD029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925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E7D71D2-4AF5-49DC-8871-81124CBBF6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 i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Observations: number of observations in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Mean: Mean (Average) Value of the variable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Max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96C872-C2E3-440C-A01F-03A3B2DC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55572"/>
            <a:ext cx="5295037" cy="9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33836D-38B4-48AF-AA4C-1BBBD4AFE7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84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B767573-3C3B-41C4-ACC1-2DD7467AD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Including </a:t>
            </a:r>
            <a:r>
              <a:rPr lang="en-US" sz="2000" i="1">
                <a:latin typeface="Roboto" panose="02000000000000000000" pitchFamily="2" charset="0"/>
              </a:rPr>
              <a:t>detail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option in </a:t>
            </a:r>
            <a:r>
              <a:rPr lang="en-US" sz="2000" b="1" i="1">
                <a:latin typeface="Roboto" panose="02000000000000000000" pitchFamily="2" charset="0"/>
              </a:rPr>
              <a:t>summarize</a:t>
            </a:r>
            <a:r>
              <a:rPr lang="en-US" sz="2000">
                <a:latin typeface="Roboto" panose="02000000000000000000" pitchFamily="2" charset="0"/>
              </a:rPr>
              <a:t> allows users to check more specific statistics: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Percentiles</a:t>
            </a:r>
            <a:r>
              <a:rPr lang="en-US" sz="1800">
                <a:latin typeface="Roboto" panose="02000000000000000000" pitchFamily="2" charset="0"/>
              </a:rPr>
              <a:t>: a value of the variable at a given percentile (50</a:t>
            </a:r>
            <a:r>
              <a:rPr lang="en-US" sz="1800" baseline="30000">
                <a:latin typeface="Roboto" panose="02000000000000000000" pitchFamily="2" charset="0"/>
              </a:rPr>
              <a:t>th</a:t>
            </a:r>
            <a:r>
              <a:rPr lang="en-US" sz="1800">
                <a:latin typeface="Roboto" panose="02000000000000000000" pitchFamily="2" charset="0"/>
              </a:rPr>
              <a:t> Percentile = Median)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Smallest</a:t>
            </a:r>
            <a:r>
              <a:rPr lang="en-US" sz="1800">
                <a:latin typeface="Roboto" panose="02000000000000000000" pitchFamily="2" charset="0"/>
              </a:rPr>
              <a:t>/</a:t>
            </a:r>
            <a:r>
              <a:rPr lang="en-US" sz="1800" b="1">
                <a:latin typeface="Roboto" panose="02000000000000000000" pitchFamily="2" charset="0"/>
              </a:rPr>
              <a:t>Largest</a:t>
            </a:r>
            <a:r>
              <a:rPr lang="en-US" sz="1800">
                <a:latin typeface="Roboto" panose="02000000000000000000" pitchFamily="2" charset="0"/>
              </a:rPr>
              <a:t>: 4 lowest/highest values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Skewness</a:t>
            </a:r>
            <a:r>
              <a:rPr lang="en-US" sz="1800">
                <a:latin typeface="Roboto" panose="02000000000000000000" pitchFamily="2" charset="0"/>
              </a:rPr>
              <a:t>: degree of distortion in our distribution (from normal) and direction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Positive</a:t>
            </a:r>
            <a:r>
              <a:rPr lang="en-US" sz="1400">
                <a:latin typeface="Roboto" panose="02000000000000000000" pitchFamily="2" charset="0"/>
              </a:rPr>
              <a:t>: skewed to the right 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Negative</a:t>
            </a:r>
            <a:r>
              <a:rPr lang="en-US" sz="1400">
                <a:latin typeface="Roboto" panose="02000000000000000000" pitchFamily="2" charset="0"/>
              </a:rPr>
              <a:t>: skewed to the left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Zero</a:t>
            </a:r>
            <a:r>
              <a:rPr lang="en-US" sz="1400">
                <a:latin typeface="Roboto" panose="02000000000000000000" pitchFamily="2" charset="0"/>
              </a:rPr>
              <a:t>: Normal</a:t>
            </a:r>
          </a:p>
          <a:p>
            <a:pPr lvl="1">
              <a:spcAft>
                <a:spcPts val="600"/>
              </a:spcAft>
            </a:pPr>
            <a:r>
              <a:rPr lang="en-US" sz="1800" b="1">
                <a:latin typeface="Roboto" panose="02000000000000000000" pitchFamily="2" charset="0"/>
              </a:rPr>
              <a:t>Kurtosis</a:t>
            </a:r>
            <a:r>
              <a:rPr lang="en-US" sz="1800">
                <a:latin typeface="Roboto" panose="02000000000000000000" pitchFamily="2" charset="0"/>
              </a:rPr>
              <a:t>: how “fat” the tails are in the distribution, which shows whether there are </a:t>
            </a:r>
            <a:r>
              <a:rPr lang="en-US" sz="1800" i="1">
                <a:latin typeface="Roboto" panose="02000000000000000000" pitchFamily="2" charset="0"/>
              </a:rPr>
              <a:t>extreme outliers </a:t>
            </a:r>
            <a:r>
              <a:rPr lang="en-US" sz="1800">
                <a:latin typeface="Roboto" panose="02000000000000000000" pitchFamily="2" charset="0"/>
              </a:rPr>
              <a:t>in the data</a:t>
            </a:r>
          </a:p>
          <a:p>
            <a:pPr lvl="2">
              <a:spcAft>
                <a:spcPts val="600"/>
              </a:spcAft>
            </a:pPr>
            <a:r>
              <a:rPr lang="en-US" sz="1400" b="1">
                <a:latin typeface="Roboto" panose="02000000000000000000" pitchFamily="2" charset="0"/>
              </a:rPr>
              <a:t>High deviation from 3 </a:t>
            </a:r>
            <a:r>
              <a:rPr lang="en-US" sz="1400">
                <a:latin typeface="Roboto" panose="02000000000000000000" pitchFamily="2" charset="0"/>
              </a:rPr>
              <a:t>indicates that there is </a:t>
            </a:r>
            <a:r>
              <a:rPr lang="en-US" sz="1400" i="1">
                <a:latin typeface="Roboto" panose="02000000000000000000" pitchFamily="2" charset="0"/>
              </a:rPr>
              <a:t>high kurtosis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810375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168424" y="2601340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9324252" y="4635374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8021370" y="2601340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7333307" y="5295975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1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535BE14-DA4D-4D82-9B95-93EDBF677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420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19430E9-4E34-4CB0-AED7-096D6B987F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14131"/>
            <a:ext cx="8900160" cy="60960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70756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Content Placeholder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32F5E4-105E-412E-A28B-024BADD3C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" y="1810376"/>
            <a:ext cx="5286395" cy="323724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481F9-69A5-44A2-A2EC-BB0091277682}"/>
              </a:ext>
            </a:extLst>
          </p:cNvPr>
          <p:cNvSpPr/>
          <p:nvPr/>
        </p:nvSpPr>
        <p:spPr>
          <a:xfrm>
            <a:off x="677010" y="2601341"/>
            <a:ext cx="157583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C43BC9-C433-48E1-AAAC-DFDD77E91E4A}"/>
              </a:ext>
            </a:extLst>
          </p:cNvPr>
          <p:cNvSpPr/>
          <p:nvPr/>
        </p:nvSpPr>
        <p:spPr>
          <a:xfrm>
            <a:off x="3832838" y="4635375"/>
            <a:ext cx="2192196" cy="412248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BE665-AD69-453D-9153-03C3726625BD}"/>
              </a:ext>
            </a:extLst>
          </p:cNvPr>
          <p:cNvSpPr/>
          <p:nvPr/>
        </p:nvSpPr>
        <p:spPr>
          <a:xfrm>
            <a:off x="2529956" y="2601341"/>
            <a:ext cx="1151178" cy="2446282"/>
          </a:xfrm>
          <a:prstGeom prst="roundRect">
            <a:avLst>
              <a:gd name="adj" fmla="val 6616"/>
            </a:avLst>
          </a:prstGeom>
          <a:noFill/>
          <a:ln w="2857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A628776-AF73-4CA0-85C3-287EA3F71168}"/>
              </a:ext>
            </a:extLst>
          </p:cNvPr>
          <p:cNvGrpSpPr/>
          <p:nvPr/>
        </p:nvGrpSpPr>
        <p:grpSpPr>
          <a:xfrm>
            <a:off x="1841893" y="5295976"/>
            <a:ext cx="3087043" cy="708431"/>
            <a:chOff x="-5534967" y="5495925"/>
            <a:chExt cx="3087043" cy="708431"/>
          </a:xfrm>
        </p:grpSpPr>
        <p:sp>
          <p:nvSpPr>
            <p:cNvPr id="71" name="AutoShape 13">
              <a:extLst>
                <a:ext uri="{FF2B5EF4-FFF2-40B4-BE49-F238E27FC236}">
                  <a16:creationId xmlns:a16="http://schemas.microsoft.com/office/drawing/2014/main" id="{C5613013-EE09-4FD9-9ACB-C445163A787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3500000" flipV="1">
              <a:off x="-2833687" y="5232400"/>
              <a:ext cx="122237" cy="649288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477">
              <a:extLst>
                <a:ext uri="{FF2B5EF4-FFF2-40B4-BE49-F238E27FC236}">
                  <a16:creationId xmlns:a16="http://schemas.microsoft.com/office/drawing/2014/main" id="{169B0633-8E9F-46B3-9873-20C0F63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34967" y="5689600"/>
              <a:ext cx="2637780" cy="514756"/>
            </a:xfrm>
            <a:prstGeom prst="rect">
              <a:avLst/>
            </a:prstGeom>
            <a:solidFill>
              <a:srgbClr val="999999"/>
            </a:soli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vert="horz" wrap="square" lIns="72009" tIns="72009" rIns="72009" bIns="720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Mean cannot be captured correctly,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FFFFFF"/>
                  </a:solidFill>
                  <a:cs typeface="Arial" pitchFamily="34" charset="0"/>
                </a:rPr>
                <a:t>leading to wrong interpretation!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endParaRPr>
            </a:p>
          </p:txBody>
        </p:sp>
      </p:grpSp>
      <p:pic>
        <p:nvPicPr>
          <p:cNvPr id="67" name="Content Placeholder 70">
            <a:extLst>
              <a:ext uri="{FF2B5EF4-FFF2-40B4-BE49-F238E27FC236}">
                <a16:creationId xmlns:a16="http://schemas.microsoft.com/office/drawing/2014/main" id="{57DFCC3B-A97B-D342-ADF1-617296ACA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1777564"/>
            <a:ext cx="4546788" cy="3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54EE53-05B8-449A-8C95-9953145F8D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053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F8F367-9269-409C-8483-429EB5ACE3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For a summary statistics output for all variables, following values are produced for each variable: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Mean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Standard Deviation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Min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Max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What can we know about </a:t>
            </a:r>
            <a:r>
              <a:rPr lang="en-US" sz="2000" i="1" dirty="0">
                <a:latin typeface="Roboto" panose="02000000000000000000" pitchFamily="2" charset="0"/>
              </a:rPr>
              <a:t>winner16</a:t>
            </a:r>
            <a:r>
              <a:rPr lang="en-US" sz="2000" dirty="0">
                <a:latin typeface="Roboto" panose="02000000000000000000" pitchFamily="2" charset="0"/>
              </a:rPr>
              <a:t> variable?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41" y="314131"/>
            <a:ext cx="8916275" cy="609600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66" name="Picture 65" descr="Table&#10;&#10;Description automatically generated">
            <a:extLst>
              <a:ext uri="{FF2B5EF4-FFF2-40B4-BE49-F238E27FC236}">
                <a16:creationId xmlns:a16="http://schemas.microsoft.com/office/drawing/2014/main" id="{4B295AA2-CDDB-42D9-80D6-6C04E423AF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"/>
          <a:stretch/>
        </p:blipFill>
        <p:spPr>
          <a:xfrm>
            <a:off x="1062038" y="2021541"/>
            <a:ext cx="4376737" cy="3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4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B18DBF-9335-4540-8936-6BF6547E59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778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3E4DE36-EF6C-4B51-AAF5-5071E2D7CAF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Why does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have 0 observation?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As we mentioned before, it is stored as a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type, which needs to be recoded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Let’s try </a:t>
            </a:r>
            <a:r>
              <a:rPr lang="en-US" sz="1800" b="1" i="1">
                <a:latin typeface="Roboto" panose="02000000000000000000" pitchFamily="2" charset="0"/>
              </a:rPr>
              <a:t>codebook</a:t>
            </a:r>
            <a:r>
              <a:rPr lang="en-US" sz="1800">
                <a:latin typeface="Roboto" panose="02000000000000000000" pitchFamily="2" charset="0"/>
              </a:rPr>
              <a:t> function to check what string inputs are recorded in the variable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 i="1">
                <a:latin typeface="+mn-lt"/>
              </a:rPr>
              <a:t>Summarize</a:t>
            </a:r>
            <a:r>
              <a:rPr lang="en-US" sz="2100">
                <a:latin typeface="+mn-lt"/>
              </a:rPr>
              <a:t> function can be used to see more detailed information about each variable. This can be done with all at once or on an individual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492D11-4B38-4FB6-964D-3E951CB021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3335" r="69399" b="45857"/>
          <a:stretch/>
        </p:blipFill>
        <p:spPr>
          <a:xfrm>
            <a:off x="740567" y="3552824"/>
            <a:ext cx="5174743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AEEE01E-5DDE-4CB9-A353-65B31F0225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136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C88EA4-43E8-46C9-A028-5CA9C0D42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67FBA7A-DB3A-4B21-96E0-68C4E3BB37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>
            <a:off x="635758" y="1342859"/>
            <a:ext cx="10972042" cy="2452157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BE379E50-31CE-4444-8E84-FEE68DDDA841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We can see that there are 378 occurrences of “Dem” and 2,111 occurrences of “Rep”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As we can see from a boxed corner, our binary variable is not labeled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By labeling / encoding our data, we are able to assess statistical significance of differences between different groups (or </a:t>
            </a:r>
            <a:r>
              <a:rPr lang="en-US" sz="1800" i="1">
                <a:latin typeface="Roboto" panose="02000000000000000000" pitchFamily="2" charset="0"/>
              </a:rPr>
              <a:t>string</a:t>
            </a:r>
            <a:r>
              <a:rPr lang="en-US" sz="1800">
                <a:latin typeface="Roboto" panose="02000000000000000000" pitchFamily="2" charset="0"/>
              </a:rPr>
              <a:t> values), which is done with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</a:t>
            </a:r>
          </a:p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Let’s </a:t>
            </a:r>
            <a:r>
              <a:rPr lang="en-US" sz="2000" b="1">
                <a:latin typeface="Roboto" panose="02000000000000000000" pitchFamily="2" charset="0"/>
              </a:rPr>
              <a:t>label</a:t>
            </a:r>
            <a:r>
              <a:rPr lang="en-US" sz="2000">
                <a:latin typeface="Roboto" panose="02000000000000000000" pitchFamily="2" charset="0"/>
              </a:rPr>
              <a:t> </a:t>
            </a:r>
            <a:r>
              <a:rPr lang="en-US" sz="2000" i="1">
                <a:latin typeface="Roboto" panose="02000000000000000000" pitchFamily="2" charset="0"/>
              </a:rPr>
              <a:t>winner16</a:t>
            </a:r>
            <a:r>
              <a:rPr lang="en-US" sz="2000">
                <a:latin typeface="Roboto" panose="02000000000000000000" pitchFamily="2" charset="0"/>
              </a:rPr>
              <a:t> variable and run </a:t>
            </a:r>
            <a:r>
              <a:rPr lang="en-US" sz="2000" b="1" i="1">
                <a:latin typeface="Roboto" panose="02000000000000000000" pitchFamily="2" charset="0"/>
              </a:rPr>
              <a:t>t-</a:t>
            </a:r>
            <a:r>
              <a:rPr lang="en-US" sz="2000" b="1">
                <a:latin typeface="Roboto" panose="02000000000000000000" pitchFamily="2" charset="0"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1851-F858-4404-90FD-2F075988480F}"/>
              </a:ext>
            </a:extLst>
          </p:cNvPr>
          <p:cNvSpPr/>
          <p:nvPr/>
        </p:nvSpPr>
        <p:spPr>
          <a:xfrm>
            <a:off x="10658868" y="1824646"/>
            <a:ext cx="952500" cy="301689"/>
          </a:xfrm>
          <a:prstGeom prst="rect">
            <a:avLst/>
          </a:prstGeom>
          <a:noFill/>
          <a:ln w="1905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8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EF1CAB5-4CBE-4766-AA4C-0D225A661A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9778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think-cell Slide" r:id="rId13" imgW="359" imgH="355" progId="TCLayout.ActiveDocument.1">
                  <p:embed/>
                </p:oleObj>
              </mc:Choice>
              <mc:Fallback>
                <p:oleObj name="think-cell Slide" r:id="rId1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3284024-C0CC-495B-B621-10C7858511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3517" y="2052977"/>
            <a:ext cx="5432079" cy="308095"/>
          </a:xfrm>
        </p:spPr>
        <p:txBody>
          <a:bodyPr anchor="t"/>
          <a:lstStyle/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Descriptions of Executed Commands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Labeling is useful in analyzing variables from different observations based on their </a:t>
            </a:r>
            <a:r>
              <a:rPr lang="en-US" sz="2100" i="1">
                <a:latin typeface="+mn-lt"/>
              </a:rPr>
              <a:t>string </a:t>
            </a:r>
            <a:r>
              <a:rPr lang="en-US" sz="2100">
                <a:latin typeface="+mn-lt"/>
              </a:rPr>
              <a:t>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1073D-338B-444E-8047-972A8262B7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F8EE1C1B-5C13-479A-8650-CBDAC1F750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90FB7B26-FFAD-440E-BB07-0AC66EB109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4A8B96A8-8C7B-437C-8992-AA3FEE40DA1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1" name="2">
              <a:extLst>
                <a:ext uri="{FF2B5EF4-FFF2-40B4-BE49-F238E27FC236}">
                  <a16:creationId xmlns:a16="http://schemas.microsoft.com/office/drawing/2014/main" id="{0CF1F36C-79B3-480E-9BF2-13086CF44EE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2" name="3">
              <a:extLst>
                <a:ext uri="{FF2B5EF4-FFF2-40B4-BE49-F238E27FC236}">
                  <a16:creationId xmlns:a16="http://schemas.microsoft.com/office/drawing/2014/main" id="{25345E23-5DA8-4DFE-A4C1-A2D4E8AF5D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3" name="4">
              <a:extLst>
                <a:ext uri="{FF2B5EF4-FFF2-40B4-BE49-F238E27FC236}">
                  <a16:creationId xmlns:a16="http://schemas.microsoft.com/office/drawing/2014/main" id="{2D028B48-F352-473E-95DE-E4A546C3EBE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4" name="5">
              <a:extLst>
                <a:ext uri="{FF2B5EF4-FFF2-40B4-BE49-F238E27FC236}">
                  <a16:creationId xmlns:a16="http://schemas.microsoft.com/office/drawing/2014/main" id="{85AD9928-547F-4886-AFBD-95EA8DEA71C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5" name="6">
              <a:extLst>
                <a:ext uri="{FF2B5EF4-FFF2-40B4-BE49-F238E27FC236}">
                  <a16:creationId xmlns:a16="http://schemas.microsoft.com/office/drawing/2014/main" id="{0811B51D-AAA0-4BB8-A523-240BCEAEB9F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6" name="7">
              <a:extLst>
                <a:ext uri="{FF2B5EF4-FFF2-40B4-BE49-F238E27FC236}">
                  <a16:creationId xmlns:a16="http://schemas.microsoft.com/office/drawing/2014/main" id="{0BAD5DA9-2F64-4D00-8732-A4C3D5524252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7" name="8" hidden="1">
              <a:extLst>
                <a:ext uri="{FF2B5EF4-FFF2-40B4-BE49-F238E27FC236}">
                  <a16:creationId xmlns:a16="http://schemas.microsoft.com/office/drawing/2014/main" id="{F0847D01-2995-48B0-B732-C92CE984E3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8" name="9" hidden="1">
              <a:extLst>
                <a:ext uri="{FF2B5EF4-FFF2-40B4-BE49-F238E27FC236}">
                  <a16:creationId xmlns:a16="http://schemas.microsoft.com/office/drawing/2014/main" id="{F035B221-13C5-4A64-9CAD-6AF4E5909F7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9" name="10" hidden="1">
              <a:extLst>
                <a:ext uri="{FF2B5EF4-FFF2-40B4-BE49-F238E27FC236}">
                  <a16:creationId xmlns:a16="http://schemas.microsoft.com/office/drawing/2014/main" id="{C2988F72-E8C4-4E62-BA9F-3A8B9C5FDB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0" name="11" hidden="1">
              <a:extLst>
                <a:ext uri="{FF2B5EF4-FFF2-40B4-BE49-F238E27FC236}">
                  <a16:creationId xmlns:a16="http://schemas.microsoft.com/office/drawing/2014/main" id="{691AE863-4574-43F4-ADCB-D8FB9E5D6B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1" name="12" hidden="1">
              <a:extLst>
                <a:ext uri="{FF2B5EF4-FFF2-40B4-BE49-F238E27FC236}">
                  <a16:creationId xmlns:a16="http://schemas.microsoft.com/office/drawing/2014/main" id="{8315C0FA-7801-4340-A401-4E99A88FAF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2" name="13" hidden="1">
              <a:extLst>
                <a:ext uri="{FF2B5EF4-FFF2-40B4-BE49-F238E27FC236}">
                  <a16:creationId xmlns:a16="http://schemas.microsoft.com/office/drawing/2014/main" id="{AFE85C1A-76BA-4F9C-B82C-83F8325E63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3" name="14" hidden="1">
              <a:extLst>
                <a:ext uri="{FF2B5EF4-FFF2-40B4-BE49-F238E27FC236}">
                  <a16:creationId xmlns:a16="http://schemas.microsoft.com/office/drawing/2014/main" id="{764454D8-2ABD-4D31-98F9-D0F75D04D8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4" name="15" hidden="1">
              <a:extLst>
                <a:ext uri="{FF2B5EF4-FFF2-40B4-BE49-F238E27FC236}">
                  <a16:creationId xmlns:a16="http://schemas.microsoft.com/office/drawing/2014/main" id="{940D8F4B-C1BD-4731-9DCA-6C6D1196FF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5" name="16" hidden="1">
              <a:extLst>
                <a:ext uri="{FF2B5EF4-FFF2-40B4-BE49-F238E27FC236}">
                  <a16:creationId xmlns:a16="http://schemas.microsoft.com/office/drawing/2014/main" id="{0537350F-ACF6-4145-B2DA-2B9F651C84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6" name="17" hidden="1">
              <a:extLst>
                <a:ext uri="{FF2B5EF4-FFF2-40B4-BE49-F238E27FC236}">
                  <a16:creationId xmlns:a16="http://schemas.microsoft.com/office/drawing/2014/main" id="{99BCBB9C-94CB-4A41-A150-5AD95BE46CC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7" name="18" hidden="1">
              <a:extLst>
                <a:ext uri="{FF2B5EF4-FFF2-40B4-BE49-F238E27FC236}">
                  <a16:creationId xmlns:a16="http://schemas.microsoft.com/office/drawing/2014/main" id="{1342FF97-26E7-4F8E-AC8E-6999F05E834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8" name="19" hidden="1">
              <a:extLst>
                <a:ext uri="{FF2B5EF4-FFF2-40B4-BE49-F238E27FC236}">
                  <a16:creationId xmlns:a16="http://schemas.microsoft.com/office/drawing/2014/main" id="{DBEBFDAE-A1F3-4F38-9F8D-F00C0E5DF6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9" name="20" hidden="1">
              <a:extLst>
                <a:ext uri="{FF2B5EF4-FFF2-40B4-BE49-F238E27FC236}">
                  <a16:creationId xmlns:a16="http://schemas.microsoft.com/office/drawing/2014/main" id="{578074E2-1BC2-44C1-97CB-6C33CC9EA6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0" name="21" hidden="1">
              <a:extLst>
                <a:ext uri="{FF2B5EF4-FFF2-40B4-BE49-F238E27FC236}">
                  <a16:creationId xmlns:a16="http://schemas.microsoft.com/office/drawing/2014/main" id="{10E4698C-07B0-4624-AD7D-556DA20A37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1" name="22" hidden="1">
              <a:extLst>
                <a:ext uri="{FF2B5EF4-FFF2-40B4-BE49-F238E27FC236}">
                  <a16:creationId xmlns:a16="http://schemas.microsoft.com/office/drawing/2014/main" id="{9C97FA25-C9FC-4AC4-9A9A-BE026B9EB5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2" name="23" hidden="1">
              <a:extLst>
                <a:ext uri="{FF2B5EF4-FFF2-40B4-BE49-F238E27FC236}">
                  <a16:creationId xmlns:a16="http://schemas.microsoft.com/office/drawing/2014/main" id="{3591C227-CB5B-43C3-AAA2-2C1EEBDBE2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3" name="24" hidden="1">
              <a:extLst>
                <a:ext uri="{FF2B5EF4-FFF2-40B4-BE49-F238E27FC236}">
                  <a16:creationId xmlns:a16="http://schemas.microsoft.com/office/drawing/2014/main" id="{80352E12-E7BC-43C4-B6D0-59D4969400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4" name="25" hidden="1">
              <a:extLst>
                <a:ext uri="{FF2B5EF4-FFF2-40B4-BE49-F238E27FC236}">
                  <a16:creationId xmlns:a16="http://schemas.microsoft.com/office/drawing/2014/main" id="{C376BEC6-B865-4A47-8D71-481B2EB8B1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5" name="26" hidden="1">
              <a:extLst>
                <a:ext uri="{FF2B5EF4-FFF2-40B4-BE49-F238E27FC236}">
                  <a16:creationId xmlns:a16="http://schemas.microsoft.com/office/drawing/2014/main" id="{F4FCB94D-9626-46A3-B9DC-AF61D1AF48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61A723-B01E-466E-89AE-AFDF42301F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509796"/>
            <a:ext cx="5468937" cy="2981407"/>
          </a:xfrm>
          <a:prstGeom prst="rect">
            <a:avLst/>
          </a:prstGeom>
        </p:spPr>
      </p:pic>
      <p:sp>
        <p:nvSpPr>
          <p:cNvPr id="20" name="background">
            <a:extLst>
              <a:ext uri="{FF2B5EF4-FFF2-40B4-BE49-F238E27FC236}">
                <a16:creationId xmlns:a16="http://schemas.microsoft.com/office/drawing/2014/main" id="{0474BAEE-A011-4039-BAED-DAD119AD523D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21521" y="2498712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background">
            <a:extLst>
              <a:ext uri="{FF2B5EF4-FFF2-40B4-BE49-F238E27FC236}">
                <a16:creationId xmlns:a16="http://schemas.microsoft.com/office/drawing/2014/main" id="{C9186362-0502-4394-AB82-BCF33849BF9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21521" y="2860084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background">
            <a:extLst>
              <a:ext uri="{FF2B5EF4-FFF2-40B4-BE49-F238E27FC236}">
                <a16:creationId xmlns:a16="http://schemas.microsoft.com/office/drawing/2014/main" id="{501AEA65-6532-4FDF-93BF-D2016B8532A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21521" y="3225169"/>
            <a:ext cx="139700" cy="1397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Content Placeholder 33">
            <a:extLst>
              <a:ext uri="{FF2B5EF4-FFF2-40B4-BE49-F238E27FC236}">
                <a16:creationId xmlns:a16="http://schemas.microsoft.com/office/drawing/2014/main" id="{3D87A0B2-8FBD-4F47-8B30-D28FB6E74197}"/>
              </a:ext>
            </a:extLst>
          </p:cNvPr>
          <p:cNvSpPr txBox="1">
            <a:spLocks/>
          </p:cNvSpPr>
          <p:nvPr/>
        </p:nvSpPr>
        <p:spPr>
          <a:xfrm>
            <a:off x="6181756" y="4141510"/>
            <a:ext cx="5433840" cy="19544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8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We will now run a </a:t>
            </a:r>
            <a:r>
              <a:rPr lang="en-US" sz="2000" i="1">
                <a:latin typeface="Roboto" panose="02000000000000000000" pitchFamily="2" charset="0"/>
              </a:rPr>
              <a:t>t</a:t>
            </a:r>
            <a:r>
              <a:rPr lang="en-US" sz="2000">
                <a:latin typeface="Roboto" panose="02000000000000000000" pitchFamily="2" charset="0"/>
              </a:rPr>
              <a:t>-test to check whether there is </a:t>
            </a:r>
            <a:r>
              <a:rPr lang="en-US" sz="2000" b="1">
                <a:latin typeface="Roboto" panose="02000000000000000000" pitchFamily="2" charset="0"/>
              </a:rPr>
              <a:t>a difference in education level </a:t>
            </a:r>
            <a:r>
              <a:rPr lang="en-US" sz="2000">
                <a:latin typeface="Roboto" panose="02000000000000000000" pitchFamily="2" charset="0"/>
              </a:rPr>
              <a:t>between counties that elected Republican candidate and those that elected Democratic candidate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C246C-C83C-4F22-9F5A-1386FEA195A9}"/>
              </a:ext>
            </a:extLst>
          </p:cNvPr>
          <p:cNvGrpSpPr/>
          <p:nvPr/>
        </p:nvGrpSpPr>
        <p:grpSpPr>
          <a:xfrm>
            <a:off x="6418479" y="2655710"/>
            <a:ext cx="5146458" cy="1191162"/>
            <a:chOff x="6351444" y="4000499"/>
            <a:chExt cx="5146458" cy="1191162"/>
          </a:xfrm>
        </p:grpSpPr>
        <p:sp>
          <p:nvSpPr>
            <p:cNvPr id="23" name="background">
              <a:extLst>
                <a:ext uri="{FF2B5EF4-FFF2-40B4-BE49-F238E27FC236}">
                  <a16:creationId xmlns:a16="http://schemas.microsoft.com/office/drawing/2014/main" id="{D331D0E5-E6C4-4E32-A6B2-E9F14BC8D66D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6351444" y="4016170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Content Placeholder 33">
              <a:extLst>
                <a:ext uri="{FF2B5EF4-FFF2-40B4-BE49-F238E27FC236}">
                  <a16:creationId xmlns:a16="http://schemas.microsoft.com/office/drawing/2014/main" id="{757C806C-EF2C-4BF0-B702-507BD7DB9175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4000499"/>
              <a:ext cx="4917857" cy="496429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Sets </a:t>
              </a:r>
              <a:r>
                <a:rPr lang="en-US" i="1">
                  <a:latin typeface="Roboto" panose="02000000000000000000" pitchFamily="2" charset="0"/>
                </a:rPr>
                <a:t>variable label </a:t>
              </a:r>
              <a:r>
                <a:rPr lang="en-US">
                  <a:latin typeface="Roboto" panose="02000000000000000000" pitchFamily="2" charset="0"/>
                </a:rPr>
                <a:t>as “Outcome of the 2016 Election for Each County”  </a:t>
              </a:r>
            </a:p>
          </p:txBody>
        </p:sp>
        <p:sp>
          <p:nvSpPr>
            <p:cNvPr id="25" name="background">
              <a:extLst>
                <a:ext uri="{FF2B5EF4-FFF2-40B4-BE49-F238E27FC236}">
                  <a16:creationId xmlns:a16="http://schemas.microsoft.com/office/drawing/2014/main" id="{0C9A8B66-B091-401B-8D9E-05A08DDF40EA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6351445" y="4581077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Content Placeholder 33">
              <a:extLst>
                <a:ext uri="{FF2B5EF4-FFF2-40B4-BE49-F238E27FC236}">
                  <a16:creationId xmlns:a16="http://schemas.microsoft.com/office/drawing/2014/main" id="{E70FC91C-F2CF-4958-B53F-982F2BCC238A}"/>
                </a:ext>
              </a:extLst>
            </p:cNvPr>
            <p:cNvSpPr txBox="1">
              <a:spLocks/>
            </p:cNvSpPr>
            <p:nvPr/>
          </p:nvSpPr>
          <p:spPr>
            <a:xfrm>
              <a:off x="6580045" y="4565406"/>
              <a:ext cx="4917857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Sets </a:t>
              </a:r>
              <a:r>
                <a:rPr lang="en-US" i="1">
                  <a:latin typeface="Roboto" panose="02000000000000000000" pitchFamily="2" charset="0"/>
                </a:rPr>
                <a:t>value label </a:t>
              </a:r>
              <a:r>
                <a:rPr lang="en-US">
                  <a:latin typeface="Roboto" panose="02000000000000000000" pitchFamily="2" charset="0"/>
                </a:rPr>
                <a:t>as 0 for “Dem” and 1 for “Rep” values</a:t>
              </a:r>
            </a:p>
          </p:txBody>
        </p:sp>
        <p:sp>
          <p:nvSpPr>
            <p:cNvPr id="27" name="background">
              <a:extLst>
                <a:ext uri="{FF2B5EF4-FFF2-40B4-BE49-F238E27FC236}">
                  <a16:creationId xmlns:a16="http://schemas.microsoft.com/office/drawing/2014/main" id="{95A10630-B8AE-4183-891F-2F8B3AC98661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6351444" y="4936279"/>
              <a:ext cx="228600" cy="228600"/>
            </a:xfrm>
            <a:prstGeom prst="ellipse">
              <a:avLst/>
            </a:prstGeom>
            <a:solidFill>
              <a:srgbClr val="900A2F"/>
            </a:solidFill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Content Placeholder 33">
              <a:extLst>
                <a:ext uri="{FF2B5EF4-FFF2-40B4-BE49-F238E27FC236}">
                  <a16:creationId xmlns:a16="http://schemas.microsoft.com/office/drawing/2014/main" id="{A706A596-79C4-4DD4-9EEF-784AD9E76A37}"/>
                </a:ext>
              </a:extLst>
            </p:cNvPr>
            <p:cNvSpPr txBox="1">
              <a:spLocks/>
            </p:cNvSpPr>
            <p:nvPr/>
          </p:nvSpPr>
          <p:spPr>
            <a:xfrm>
              <a:off x="6580044" y="4920608"/>
              <a:ext cx="4917857" cy="2710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26731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8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534617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6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801925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4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1069232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1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1336541" indent="-267311" algn="l" defTabSz="685406" rtl="0" eaLnBrk="1" latinLnBrk="0" hangingPunct="1">
                <a:spcBef>
                  <a:spcPts val="0"/>
                </a:spcBef>
                <a:spcAft>
                  <a:spcPts val="450"/>
                </a:spcAft>
                <a:buClrTx/>
                <a:buSzPct val="70000"/>
                <a:buFont typeface="Arial" panose="020B0604020202020204" pitchFamily="34" charset="0"/>
                <a:buChar char="►"/>
                <a:defRPr sz="1000" b="0" i="0" kern="12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1884866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7569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0273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2975" indent="-171353" algn="l" defTabSz="6854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lvl="1" indent="0">
                <a:spcAft>
                  <a:spcPts val="1200"/>
                </a:spcAft>
                <a:buNone/>
              </a:pPr>
              <a:r>
                <a:rPr lang="en-US">
                  <a:latin typeface="Roboto" panose="02000000000000000000" pitchFamily="2" charset="0"/>
                </a:rPr>
                <a:t>Shows encoded result of </a:t>
              </a:r>
              <a:r>
                <a:rPr lang="en-US" i="1">
                  <a:latin typeface="Roboto" panose="02000000000000000000" pitchFamily="2" charset="0"/>
                </a:rPr>
                <a:t>winner16</a:t>
              </a:r>
              <a:r>
                <a:rPr lang="en-US">
                  <a:latin typeface="Roboto" panose="02000000000000000000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04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7187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BB7788E-AA60-4DC5-BF47-FCA5BD0B9A1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>
                <a:latin typeface="Roboto" panose="02000000000000000000" pitchFamily="2" charset="0"/>
              </a:rPr>
              <a:t>This is </a:t>
            </a:r>
            <a:r>
              <a:rPr lang="en-US" sz="2000" i="1">
                <a:latin typeface="Roboto" panose="02000000000000000000" pitchFamily="2" charset="0"/>
              </a:rPr>
              <a:t>t</a:t>
            </a:r>
            <a:r>
              <a:rPr lang="en-US" sz="2000">
                <a:latin typeface="Roboto" panose="02000000000000000000" pitchFamily="2" charset="0"/>
              </a:rPr>
              <a:t>-test of % of county residents with bachelor’s degree (</a:t>
            </a:r>
            <a:r>
              <a:rPr lang="en-US" sz="2000" i="1">
                <a:latin typeface="Roboto" panose="02000000000000000000" pitchFamily="2" charset="0"/>
              </a:rPr>
              <a:t>edu685213</a:t>
            </a:r>
            <a:r>
              <a:rPr lang="en-US" sz="2000">
                <a:latin typeface="Roboto" panose="02000000000000000000" pitchFamily="2" charset="0"/>
              </a:rPr>
              <a:t>) on two </a:t>
            </a:r>
            <a:r>
              <a:rPr lang="en-US" sz="2000" i="1">
                <a:latin typeface="Roboto" panose="02000000000000000000" pitchFamily="2" charset="0"/>
              </a:rPr>
              <a:t>string</a:t>
            </a:r>
            <a:r>
              <a:rPr lang="en-US" sz="2000">
                <a:latin typeface="Roboto" panose="02000000000000000000" pitchFamily="2" charset="0"/>
              </a:rPr>
              <a:t> groups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Shows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result on </a:t>
            </a:r>
            <a:r>
              <a:rPr lang="en-US" sz="1800" b="1" i="1">
                <a:latin typeface="Roboto" panose="02000000000000000000" pitchFamily="2" charset="0"/>
              </a:rPr>
              <a:t>difference between the two groups</a:t>
            </a:r>
            <a:r>
              <a:rPr lang="en-US" sz="1800" i="1">
                <a:latin typeface="Roboto" panose="02000000000000000000" pitchFamily="2" charset="0"/>
              </a:rPr>
              <a:t> </a:t>
            </a:r>
            <a:r>
              <a:rPr lang="en-US" sz="1800">
                <a:latin typeface="Roboto" panose="02000000000000000000" pitchFamily="2" charset="0"/>
              </a:rPr>
              <a:t>with summary statistics of each group and a complete dataset 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Running </a:t>
            </a:r>
            <a:r>
              <a:rPr lang="en-US" sz="1800" i="1">
                <a:latin typeface="Roboto" panose="02000000000000000000" pitchFamily="2" charset="0"/>
              </a:rPr>
              <a:t>t</a:t>
            </a:r>
            <a:r>
              <a:rPr lang="en-US" sz="1800">
                <a:latin typeface="Roboto" panose="02000000000000000000" pitchFamily="2" charset="0"/>
              </a:rPr>
              <a:t>-test </a:t>
            </a:r>
            <a:r>
              <a:rPr lang="en-US" sz="1800" i="1" u="sng">
                <a:latin typeface="Roboto" panose="02000000000000000000" pitchFamily="2" charset="0"/>
              </a:rPr>
              <a:t>without specifying by condition </a:t>
            </a:r>
            <a:r>
              <a:rPr lang="en-US" sz="1800">
                <a:latin typeface="Roboto" panose="02000000000000000000" pitchFamily="2" charset="0"/>
              </a:rPr>
              <a:t>produces the test on </a:t>
            </a:r>
            <a:r>
              <a:rPr lang="en-US" sz="1800" i="1">
                <a:latin typeface="Roboto" panose="02000000000000000000" pitchFamily="2" charset="0"/>
              </a:rPr>
              <a:t>whether the variable is statistically significantly different from 0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Results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find the difference </a:t>
            </a:r>
            <a:r>
              <a:rPr lang="en-US" sz="1800" b="1" i="1">
                <a:latin typeface="Roboto" panose="02000000000000000000" pitchFamily="2" charset="0"/>
              </a:rPr>
              <a:t>statistically significant</a:t>
            </a:r>
            <a:r>
              <a:rPr lang="en-US" sz="1800">
                <a:latin typeface="Roboto" panose="02000000000000000000" pitchFamily="2" charset="0"/>
              </a:rPr>
              <a:t> at almost </a:t>
            </a:r>
            <a:r>
              <a:rPr lang="en-US" sz="1800" b="1" i="1">
                <a:latin typeface="Roboto" panose="02000000000000000000" pitchFamily="2" charset="0"/>
              </a:rPr>
              <a:t>0% confidence level</a:t>
            </a:r>
          </a:p>
          <a:p>
            <a:pPr lvl="1">
              <a:spcAft>
                <a:spcPts val="600"/>
              </a:spcAft>
            </a:pPr>
            <a:r>
              <a:rPr lang="en-US" sz="1800">
                <a:latin typeface="Roboto" panose="02000000000000000000" pitchFamily="2" charset="0"/>
              </a:rPr>
              <a:t>We also find that the counties that elected a democratic candidate have </a:t>
            </a:r>
            <a:r>
              <a:rPr lang="en-US" sz="1800" b="1" i="1">
                <a:latin typeface="Roboto" panose="02000000000000000000" pitchFamily="2" charset="0"/>
              </a:rPr>
              <a:t>higher proportion of college educated residents</a:t>
            </a:r>
            <a:endParaRPr lang="en-US" sz="1600" b="1" i="1">
              <a:latin typeface="Roboto" panose="02000000000000000000" pitchFamily="2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575173-AE33-4B73-80E1-B104BF500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r="43297"/>
          <a:stretch/>
        </p:blipFill>
        <p:spPr>
          <a:xfrm>
            <a:off x="6105053" y="2042947"/>
            <a:ext cx="5502350" cy="3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BB33342-A1AD-4A8D-BB6F-188E8BBCA8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BB33342-A1AD-4A8D-BB6F-188E8BBC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0416A51-8B97-4AF5-B6DD-53F0D2D414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cs typeface="Calibri Light"/>
              </a:rPr>
              <a:t>Summary Statistics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82BC86-4EB8-417F-A876-564B0FDF4622}"/>
              </a:ext>
            </a:extLst>
          </p:cNvPr>
          <p:cNvGrpSpPr/>
          <p:nvPr/>
        </p:nvGrpSpPr>
        <p:grpSpPr>
          <a:xfrm>
            <a:off x="879112" y="2185711"/>
            <a:ext cx="4736596" cy="2801151"/>
            <a:chOff x="879113" y="2118834"/>
            <a:chExt cx="4736596" cy="2801151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F85DC8D3-643B-4876-8E14-E6C8EF359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" t="2661" r="1251" b="3156"/>
            <a:stretch/>
          </p:blipFill>
          <p:spPr>
            <a:xfrm>
              <a:off x="879113" y="2118834"/>
              <a:ext cx="4736596" cy="26203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1184C-2BAC-4D01-B723-017A1F1DCADF}"/>
                </a:ext>
              </a:extLst>
            </p:cNvPr>
            <p:cNvSpPr txBox="1"/>
            <p:nvPr/>
          </p:nvSpPr>
          <p:spPr>
            <a:xfrm>
              <a:off x="879113" y="4739166"/>
              <a:ext cx="4488872" cy="18081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50" dirty="0">
                  <a:solidFill>
                    <a:schemeClr val="bg1"/>
                  </a:solidFill>
                </a:rPr>
                <a:t>Source:</a:t>
              </a:r>
              <a:r>
                <a:rPr lang="en-US" sz="1050" i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“Student’s t-distribution in Statistics,” </a:t>
              </a:r>
              <a:r>
                <a:rPr lang="en-US" sz="1050" i="1" dirty="0">
                  <a:solidFill>
                    <a:schemeClr val="bg1"/>
                  </a:solidFill>
                </a:rPr>
                <a:t>GeeksforGeeks.org.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658EE3-73AB-4B7F-BF3D-F0698FFDEC07}"/>
              </a:ext>
            </a:extLst>
          </p:cNvPr>
          <p:cNvGrpSpPr/>
          <p:nvPr/>
        </p:nvGrpSpPr>
        <p:grpSpPr>
          <a:xfrm>
            <a:off x="6397721" y="1725429"/>
            <a:ext cx="4974520" cy="3708018"/>
            <a:chOff x="6677574" y="1783900"/>
            <a:chExt cx="4424363" cy="329793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068D1B9-7E49-491C-9FB1-85F29BB256CE}"/>
                </a:ext>
              </a:extLst>
            </p:cNvPr>
            <p:cNvSpPr txBox="1"/>
            <p:nvPr/>
          </p:nvSpPr>
          <p:spPr>
            <a:xfrm>
              <a:off x="10204330" y="4172044"/>
              <a:ext cx="711433" cy="265526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000" dirty="0">
                  <a:solidFill>
                    <a:srgbClr val="1A476F"/>
                  </a:solidFill>
                </a:rPr>
                <a:t>Different from</a:t>
              </a:r>
              <a:br>
                <a:rPr lang="en-US" sz="1000" dirty="0">
                  <a:solidFill>
                    <a:srgbClr val="1A476F"/>
                  </a:solidFill>
                </a:rPr>
              </a:br>
              <a:r>
                <a:rPr lang="en-US" sz="1000" dirty="0">
                  <a:solidFill>
                    <a:srgbClr val="1A476F"/>
                  </a:solidFill>
                </a:rPr>
                <a:t>Normal Dist.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C18BF0C-56A3-4E79-B0C3-952E835F2A9A}"/>
                </a:ext>
              </a:extLst>
            </p:cNvPr>
            <p:cNvGrpSpPr/>
            <p:nvPr/>
          </p:nvGrpSpPr>
          <p:grpSpPr>
            <a:xfrm>
              <a:off x="6677574" y="1783900"/>
              <a:ext cx="4424363" cy="3297932"/>
              <a:chOff x="6677574" y="1783900"/>
              <a:chExt cx="4424363" cy="3297932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8367DE5-A00E-4767-B0D8-42F6FA7771E3}"/>
                  </a:ext>
                </a:extLst>
              </p:cNvPr>
              <p:cNvGrpSpPr/>
              <p:nvPr/>
            </p:nvGrpSpPr>
            <p:grpSpPr>
              <a:xfrm>
                <a:off x="6677574" y="1783900"/>
                <a:ext cx="4424363" cy="3297932"/>
                <a:chOff x="6677574" y="1783900"/>
                <a:chExt cx="4424363" cy="3297932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C48D4E9-B146-4933-AD00-AF371C49530C}"/>
                    </a:ext>
                  </a:extLst>
                </p:cNvPr>
                <p:cNvSpPr txBox="1"/>
                <p:nvPr/>
              </p:nvSpPr>
              <p:spPr>
                <a:xfrm>
                  <a:off x="7187716" y="2171698"/>
                  <a:ext cx="286570" cy="149187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Large</a:t>
                  </a: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7BEDAD46-656A-4435-8942-2230DFD6E376}"/>
                    </a:ext>
                  </a:extLst>
                </p:cNvPr>
                <p:cNvGrpSpPr/>
                <p:nvPr/>
              </p:nvGrpSpPr>
              <p:grpSpPr>
                <a:xfrm>
                  <a:off x="6677574" y="1783900"/>
                  <a:ext cx="4424363" cy="3297932"/>
                  <a:chOff x="6677574" y="1783900"/>
                  <a:chExt cx="4424363" cy="3297932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94F0DD94-7642-4239-A852-7F8EB1810F09}"/>
                      </a:ext>
                    </a:extLst>
                  </p:cNvPr>
                  <p:cNvGrpSpPr/>
                  <p:nvPr/>
                </p:nvGrpSpPr>
                <p:grpSpPr>
                  <a:xfrm>
                    <a:off x="6677574" y="1783900"/>
                    <a:ext cx="4424363" cy="3297932"/>
                    <a:chOff x="6638825" y="1379128"/>
                    <a:chExt cx="4424363" cy="3297932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2C73BA9-7C29-451F-98AC-77B96FCF44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66734" y="1379128"/>
                      <a:ext cx="1321642" cy="19572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Size of the Sample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8F94FE0-AE55-416D-BC4E-832102F28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8825" y="2360934"/>
                      <a:ext cx="842600" cy="358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6576" rIns="0" bIns="0" rtlCol="0">
                      <a:spAutoFit/>
                    </a:bodyPr>
                    <a:lstStyle/>
                    <a:p>
                      <a:pPr algn="ctr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Use Normal</a:t>
                      </a:r>
                      <a:br>
                        <a:rPr lang="en-US" sz="1400" b="1" dirty="0">
                          <a:solidFill>
                            <a:srgbClr val="900A2F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900A2F"/>
                          </a:solidFill>
                        </a:rPr>
                        <a:t>Distribution</a:t>
                      </a:r>
                    </a:p>
                  </p:txBody>
                </p:sp>
                <p:cxnSp>
                  <p:nvCxnSpPr>
                    <p:cNvPr id="17" name="Straight Arrow Connector 16">
                      <a:extLst>
                        <a:ext uri="{FF2B5EF4-FFF2-40B4-BE49-F238E27FC236}">
                          <a16:creationId xmlns:a16="http://schemas.microsoft.com/office/drawing/2014/main" id="{C9992B78-AE57-4018-861F-02B4EF737BD2}"/>
                        </a:ext>
                      </a:extLst>
                    </p:cNvPr>
                    <p:cNvCxnSpPr>
                      <a:stCxn id="14" idx="2"/>
                      <a:endCxn id="44" idx="0"/>
                    </p:cNvCxnSpPr>
                    <p:nvPr/>
                  </p:nvCxnSpPr>
                  <p:spPr>
                    <a:xfrm flipH="1">
                      <a:off x="7060125" y="1574851"/>
                      <a:ext cx="967429" cy="786083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1E301CEE-0376-4622-9706-8C6947697A19}"/>
                        </a:ext>
                      </a:extLst>
                    </p:cNvPr>
                    <p:cNvCxnSpPr>
                      <a:stCxn id="14" idx="2"/>
                      <a:endCxn id="45" idx="0"/>
                    </p:cNvCxnSpPr>
                    <p:nvPr/>
                  </p:nvCxnSpPr>
                  <p:spPr>
                    <a:xfrm>
                      <a:off x="8027555" y="1574851"/>
                      <a:ext cx="845017" cy="786082"/>
                    </a:xfrm>
                    <a:prstGeom prst="straightConnector1">
                      <a:avLst/>
                    </a:prstGeom>
                    <a:ln w="9525">
                      <a:solidFill>
                        <a:srgbClr val="900A2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AEBEFE75-DC89-4446-87D4-53995E72FD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953" y="2360933"/>
                      <a:ext cx="3607235" cy="2316127"/>
                      <a:chOff x="7455953" y="2360933"/>
                      <a:chExt cx="3607235" cy="2316127"/>
                    </a:xfrm>
                  </p:grpSpPr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C26D06FB-A4A8-4E8F-9032-AAD2F4B37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5953" y="2360933"/>
                        <a:ext cx="2165860" cy="1174489"/>
                        <a:chOff x="7455953" y="2360933"/>
                        <a:chExt cx="2165860" cy="1174489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C9619E27-7A08-4A20-ACA9-898F68D70BE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62676" y="2360933"/>
                          <a:ext cx="819789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Population</a:t>
                          </a:r>
                          <a:b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F181780C-8958-4F3E-A0A5-FB73617AFA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455953" y="3339699"/>
                          <a:ext cx="1270316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</a:t>
                          </a:r>
                          <a:r>
                            <a:rPr lang="en-US" sz="1400" b="1" i="1" dirty="0">
                              <a:solidFill>
                                <a:srgbClr val="900A2F"/>
                              </a:solidFill>
                            </a:rPr>
                            <a:t>t</a:t>
                          </a: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-Distribution</a:t>
                          </a:r>
                        </a:p>
                      </p:txBody>
                    </p:sp>
                    <p:cxnSp>
                      <p:nvCxnSpPr>
                        <p:cNvPr id="36" name="Straight Arrow Connector 35">
                          <a:extLst>
                            <a:ext uri="{FF2B5EF4-FFF2-40B4-BE49-F238E27FC236}">
                              <a16:creationId xmlns:a16="http://schemas.microsoft.com/office/drawing/2014/main" id="{5D5F51F9-3F53-4403-9EB0-F6C67A23B138}"/>
                            </a:ext>
                          </a:extLst>
                        </p:cNvPr>
                        <p:cNvCxnSpPr>
                          <a:stCxn id="45" idx="2"/>
                          <a:endCxn id="65" idx="0"/>
                        </p:cNvCxnSpPr>
                        <p:nvPr/>
                      </p:nvCxnSpPr>
                      <p:spPr>
                        <a:xfrm flipH="1">
                          <a:off x="8091111" y="2719530"/>
                          <a:ext cx="781460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Arrow Connector 95">
                          <a:extLst>
                            <a:ext uri="{FF2B5EF4-FFF2-40B4-BE49-F238E27FC236}">
                              <a16:creationId xmlns:a16="http://schemas.microsoft.com/office/drawing/2014/main" id="{5E567EBF-E2FF-47A0-BA05-C01F2A37F1AE}"/>
                            </a:ext>
                          </a:extLst>
                        </p:cNvPr>
                        <p:cNvCxnSpPr>
                          <a:cxnSpLocks/>
                          <a:stCxn id="45" idx="2"/>
                          <a:endCxn id="95" idx="0"/>
                        </p:cNvCxnSpPr>
                        <p:nvPr/>
                      </p:nvCxnSpPr>
                      <p:spPr>
                        <a:xfrm>
                          <a:off x="8872571" y="2719530"/>
                          <a:ext cx="749242" cy="620169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59" name="Group 58">
                        <a:extLst>
                          <a:ext uri="{FF2B5EF4-FFF2-40B4-BE49-F238E27FC236}">
                            <a16:creationId xmlns:a16="http://schemas.microsoft.com/office/drawing/2014/main" id="{F4E8ADFD-A6AB-48E5-B8B8-CA5DF84D71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29524" y="3339698"/>
                        <a:ext cx="2733664" cy="1337362"/>
                        <a:chOff x="8329524" y="3339698"/>
                        <a:chExt cx="2733664" cy="1337362"/>
                      </a:xfrm>
                    </p:grpSpPr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6759FFBF-77B2-4FDA-88F5-8449F8D8B57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19560" y="3339698"/>
                          <a:ext cx="604505" cy="1957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and also</a:t>
                          </a:r>
                        </a:p>
                      </p:txBody>
                    </p:sp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330E6856-615A-40C6-BFD9-9C360F69AD8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29524" y="4318463"/>
                          <a:ext cx="842600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Normal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Distribution</a:t>
                          </a:r>
                        </a:p>
                      </p:txBody>
                    </p:sp>
                    <p:cxnSp>
                      <p:nvCxnSpPr>
                        <p:cNvPr id="98" name="Straight Arrow Connector 97">
                          <a:extLst>
                            <a:ext uri="{FF2B5EF4-FFF2-40B4-BE49-F238E27FC236}">
                              <a16:creationId xmlns:a16="http://schemas.microsoft.com/office/drawing/2014/main" id="{627507C1-C9A8-458D-94C2-8A242CC7E03B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7" idx="0"/>
                        </p:cNvCxnSpPr>
                        <p:nvPr/>
                      </p:nvCxnSpPr>
                      <p:spPr>
                        <a:xfrm flipH="1">
                          <a:off x="8750825" y="3535421"/>
                          <a:ext cx="870988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562AA548-6AB7-499F-9063-232E0A68E3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98974" y="4318463"/>
                          <a:ext cx="1464214" cy="3585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576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Aft>
                              <a:spcPts val="600"/>
                            </a:spcAft>
                            <a:buClr>
                              <a:schemeClr val="accent2"/>
                            </a:buClr>
                            <a:buSzPct val="70000"/>
                          </a:pP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Use Non-Parametric</a:t>
                          </a:r>
                          <a:b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</a:br>
                          <a:r>
                            <a:rPr lang="en-US" sz="1400" b="1" dirty="0">
                              <a:solidFill>
                                <a:srgbClr val="900A2F"/>
                              </a:solidFill>
                            </a:rPr>
                            <a:t>Model</a:t>
                          </a:r>
                        </a:p>
                      </p:txBody>
                    </p:sp>
                    <p:cxnSp>
                      <p:nvCxnSpPr>
                        <p:cNvPr id="100" name="Straight Arrow Connector 99">
                          <a:extLst>
                            <a:ext uri="{FF2B5EF4-FFF2-40B4-BE49-F238E27FC236}">
                              <a16:creationId xmlns:a16="http://schemas.microsoft.com/office/drawing/2014/main" id="{41D543D2-370C-4E73-A049-0C16B9B54C0C}"/>
                            </a:ext>
                          </a:extLst>
                        </p:cNvPr>
                        <p:cNvCxnSpPr>
                          <a:cxnSpLocks/>
                          <a:stCxn id="95" idx="2"/>
                          <a:endCxn id="99" idx="0"/>
                        </p:cNvCxnSpPr>
                        <p:nvPr/>
                      </p:nvCxnSpPr>
                      <p:spPr>
                        <a:xfrm>
                          <a:off x="9621813" y="3535421"/>
                          <a:ext cx="709269" cy="783043"/>
                        </a:xfrm>
                        <a:prstGeom prst="straightConnector1">
                          <a:avLst/>
                        </a:prstGeom>
                        <a:ln w="9525">
                          <a:solidFill>
                            <a:srgbClr val="900A2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DFD3448-3D11-4D67-B29A-627C4CBB9DC6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590" y="2171697"/>
                    <a:ext cx="283718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AF89DCA-C9F6-4597-8AFA-7B16555D8FC4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418" y="3308466"/>
                    <a:ext cx="347876" cy="149187"/>
                  </a:xfrm>
                  <a:prstGeom prst="rect">
                    <a:avLst/>
                  </a:prstGeom>
                  <a:noFill/>
                </p:spPr>
                <p:txBody>
                  <a:bodyPr wrap="none" lIns="0" tIns="36576" rIns="0" bIns="0" rtlCol="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Aft>
                        <a:spcPts val="600"/>
                      </a:spcAft>
                      <a:buClr>
                        <a:schemeClr val="accent2"/>
                      </a:buClr>
                      <a:buSzPct val="70000"/>
                    </a:pPr>
                    <a:r>
                      <a:rPr lang="en-US" sz="1000" dirty="0">
                        <a:solidFill>
                          <a:srgbClr val="1A476F"/>
                        </a:solidFill>
                      </a:rPr>
                      <a:t>Known</a:t>
                    </a:r>
                  </a:p>
                </p:txBody>
              </p:sp>
            </p:grp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963EB43-87B2-46A0-B1FE-ECC5E12723B6}"/>
                    </a:ext>
                  </a:extLst>
                </p:cNvPr>
                <p:cNvSpPr txBox="1"/>
                <p:nvPr/>
              </p:nvSpPr>
              <p:spPr>
                <a:xfrm>
                  <a:off x="7445953" y="3240772"/>
                  <a:ext cx="963786" cy="265526"/>
                </a:xfrm>
                <a:prstGeom prst="rect">
                  <a:avLst/>
                </a:prstGeom>
                <a:noFill/>
              </p:spPr>
              <p:txBody>
                <a:bodyPr wrap="none" lIns="0" tIns="36576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:r>
                    <a:rPr lang="en-US" sz="1000" dirty="0">
                      <a:solidFill>
                        <a:srgbClr val="1A476F"/>
                      </a:solidFill>
                    </a:rPr>
                    <a:t>Unknown but close</a:t>
                  </a:r>
                  <a:br>
                    <a:rPr lang="en-US" sz="1000" dirty="0">
                      <a:solidFill>
                        <a:srgbClr val="1A476F"/>
                      </a:solidFill>
                    </a:rPr>
                  </a:br>
                  <a:r>
                    <a:rPr lang="en-US" sz="1000" dirty="0">
                      <a:solidFill>
                        <a:srgbClr val="1A476F"/>
                      </a:solidFill>
                    </a:rPr>
                    <a:t>to Normal Dist.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FCAEDA-0952-4577-A0F3-EA2177E29E1B}"/>
                  </a:ext>
                </a:extLst>
              </p:cNvPr>
              <p:cNvSpPr txBox="1"/>
              <p:nvPr/>
            </p:nvSpPr>
            <p:spPr>
              <a:xfrm>
                <a:off x="8293605" y="4172045"/>
                <a:ext cx="819788" cy="265526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en-US" sz="1000" dirty="0">
                    <a:solidFill>
                      <a:srgbClr val="1A476F"/>
                    </a:solidFill>
                  </a:rPr>
                  <a:t>Close to Normal</a:t>
                </a:r>
                <a:br>
                  <a:rPr lang="en-US" sz="1000" dirty="0">
                    <a:solidFill>
                      <a:srgbClr val="1A476F"/>
                    </a:solidFill>
                  </a:rPr>
                </a:br>
                <a:r>
                  <a:rPr lang="en-US" sz="1000" dirty="0">
                    <a:solidFill>
                      <a:srgbClr val="1A476F"/>
                    </a:solidFill>
                  </a:rPr>
                  <a:t>Dist.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34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D32D-66AF-4F20-9755-32C7798C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06DE2-B0E9-44D8-A40E-F3D4D583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Sign-in Link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Retrieve Workshop file at (GitHub URL)</a:t>
            </a:r>
          </a:p>
          <a:p>
            <a:pPr marL="687388" lvl="1" indent="-420688">
              <a:buSzPct val="100000"/>
            </a:pPr>
            <a:r>
              <a:rPr lang="en-US" sz="2300" dirty="0">
                <a:latin typeface="Roboto" panose="02000000000000000000" pitchFamily="2" charset="0"/>
              </a:rPr>
              <a:t>Make sure to unzip the file on “Desktop” folder on your Windows/MacOS! </a:t>
            </a:r>
          </a:p>
          <a:p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E63922-AAAF-47C6-B82D-703F811BB1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3267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DF03E9-CB65-4BAC-841A-66C232284C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</p:spPr>
            <p:txBody>
              <a:bodyPr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Roboto" panose="02000000000000000000" pitchFamily="2" charset="0"/>
                  </a:rPr>
                  <a:t>Correlation Analysis</a:t>
                </a:r>
                <a:r>
                  <a:rPr lang="en-US" sz="2000" dirty="0">
                    <a:latin typeface="Roboto" panose="02000000000000000000" pitchFamily="2" charset="0"/>
                  </a:rPr>
                  <a:t>: evaluates the strength of relationship between two numerical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If the coefficient is </a:t>
                </a:r>
                <a:r>
                  <a:rPr lang="en-US" sz="1800" b="1" dirty="0">
                    <a:latin typeface="Roboto" panose="02000000000000000000" pitchFamily="2" charset="0"/>
                  </a:rPr>
                  <a:t>close to ±1</a:t>
                </a:r>
                <a:r>
                  <a:rPr lang="en-US" sz="1800" dirty="0">
                    <a:latin typeface="Roboto" panose="02000000000000000000" pitchFamily="2" charset="0"/>
                  </a:rPr>
                  <a:t>, a relationship between the two are </a:t>
                </a:r>
                <a:r>
                  <a:rPr lang="en-US" sz="1800" b="1" dirty="0">
                    <a:latin typeface="Roboto" panose="02000000000000000000" pitchFamily="2" charset="0"/>
                  </a:rPr>
                  <a:t>strongly correlated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Positive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same direction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b="1" dirty="0">
                    <a:latin typeface="Roboto" panose="02000000000000000000" pitchFamily="2" charset="0"/>
                  </a:rPr>
                  <a:t>Strongly Negative</a:t>
                </a:r>
                <a:r>
                  <a:rPr lang="en-US" sz="1800" dirty="0">
                    <a:latin typeface="Roboto" panose="02000000000000000000" pitchFamily="2" charset="0"/>
                  </a:rPr>
                  <a:t>: two variables move along the opposite direction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𝐂𝐨𝐫𝐫𝐞𝐥𝐚𝐭𝐢𝐨𝐧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𝐂𝐚𝐮𝐬𝐚𝐭𝐢𝐨𝐧</m:t>
                    </m:r>
                  </m:oMath>
                </a14:m>
                <a:endParaRPr lang="en-US" sz="2000" b="1" dirty="0">
                  <a:latin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50CFF9CF-DB11-43D0-9752-7D74BECDB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134101" y="2052977"/>
                <a:ext cx="5448302" cy="3895043"/>
              </a:xfrm>
              <a:blipFill>
                <a:blip r:embed="rId9"/>
                <a:stretch>
                  <a:fillRect l="-1856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CE60249F-ECE5-FB45-A27B-6EEE1559FF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41" t="11994" r="9661" b="6214"/>
          <a:stretch/>
        </p:blipFill>
        <p:spPr>
          <a:xfrm>
            <a:off x="777239" y="2186634"/>
            <a:ext cx="5071421" cy="3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4B765-0CD8-4988-8348-F49349A4A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9721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B825D3-D634-456C-9551-497AABBDD0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Before jumping into analyzing </a:t>
            </a:r>
            <a:r>
              <a:rPr kumimoji="0" lang="en-US" sz="2100" b="1" i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winner16</a:t>
            </a:r>
            <a:r>
              <a:rPr kumimoji="0" lang="en-US" sz="2100" b="1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let’s take a look at how population size impacts the number of firms in counties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87" name="Picture 86" descr="Table&#10;&#10;Description automatically generated">
            <a:extLst>
              <a:ext uri="{FF2B5EF4-FFF2-40B4-BE49-F238E27FC236}">
                <a16:creationId xmlns:a16="http://schemas.microsoft.com/office/drawing/2014/main" id="{5A7E18F0-D50F-4A00-9384-15BA85804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9" y="2883614"/>
            <a:ext cx="4367523" cy="2233771"/>
          </a:xfrm>
          <a:prstGeom prst="rect">
            <a:avLst/>
          </a:prstGeom>
        </p:spPr>
      </p:pic>
      <p:sp>
        <p:nvSpPr>
          <p:cNvPr id="96" name="Content Placeholder 33">
            <a:extLst>
              <a:ext uri="{FF2B5EF4-FFF2-40B4-BE49-F238E27FC236}">
                <a16:creationId xmlns:a16="http://schemas.microsoft.com/office/drawing/2014/main" id="{50CFF9CF-DB11-43D0-9752-7D74BECDBC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4101" y="2052977"/>
            <a:ext cx="5448302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Correlation Analysis</a:t>
            </a:r>
            <a:r>
              <a:rPr lang="en-US" sz="2000" dirty="0">
                <a:latin typeface="Roboto" panose="02000000000000000000" pitchFamily="2" charset="0"/>
              </a:rPr>
              <a:t>: evaluates the strength of relationship between two numerical variables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If the coefficient is </a:t>
            </a:r>
            <a:r>
              <a:rPr lang="en-US" sz="1800" b="1" dirty="0">
                <a:latin typeface="Roboto" panose="02000000000000000000" pitchFamily="2" charset="0"/>
              </a:rPr>
              <a:t>close to ±1</a:t>
            </a:r>
            <a:r>
              <a:rPr lang="en-US" sz="1800" dirty="0">
                <a:latin typeface="Roboto" panose="02000000000000000000" pitchFamily="2" charset="0"/>
              </a:rPr>
              <a:t>, a relationship between the two are </a:t>
            </a:r>
            <a:r>
              <a:rPr lang="en-US" sz="1800" b="1" dirty="0">
                <a:latin typeface="Roboto" panose="02000000000000000000" pitchFamily="2" charset="0"/>
              </a:rPr>
              <a:t>strongly correlated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Positive</a:t>
            </a:r>
            <a:r>
              <a:rPr lang="en-US" sz="1800" dirty="0">
                <a:latin typeface="Roboto" panose="02000000000000000000" pitchFamily="2" charset="0"/>
              </a:rPr>
              <a:t>: two variables move along the same direction</a:t>
            </a:r>
          </a:p>
          <a:p>
            <a:pPr lvl="1">
              <a:spcAft>
                <a:spcPts val="600"/>
              </a:spcAft>
            </a:pPr>
            <a:r>
              <a:rPr lang="en-US" sz="1800" b="1" dirty="0">
                <a:latin typeface="Roboto" panose="02000000000000000000" pitchFamily="2" charset="0"/>
              </a:rPr>
              <a:t>Strongly Negative</a:t>
            </a:r>
            <a:r>
              <a:rPr lang="en-US" sz="1800" dirty="0">
                <a:latin typeface="Roboto" panose="02000000000000000000" pitchFamily="2" charset="0"/>
              </a:rPr>
              <a:t>: two variables move along the opposite direction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the two variables have corr. coefficient of 0.9845, what would the regression look like?</a:t>
            </a:r>
          </a:p>
        </p:txBody>
      </p:sp>
    </p:spTree>
    <p:extLst>
      <p:ext uri="{BB962C8B-B14F-4D97-AF65-F5344CB8AC3E}">
        <p14:creationId xmlns:p14="http://schemas.microsoft.com/office/powerpoint/2010/main" val="72843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B60D1-6E6C-4C81-8268-76FC416809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2449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B60D1-6E6C-4C81-8268-76FC41680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B77F7E-7967-4C8B-8A89-407FA12188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03809"/>
            <a:ext cx="8912772" cy="620200"/>
          </a:xfrm>
        </p:spPr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 – Background</a:t>
            </a:r>
            <a:endParaRPr lang="en-US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499A24-B34E-4C4C-8644-08B300348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3000">
                <a:latin typeface="Roboto" panose="02000000000000000000" pitchFamily="2" charset="0"/>
              </a:rPr>
              <a:t>Regression Output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99F931-96D3-4C85-9004-3DE7DF57B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 algn="ctr">
              <a:spcAft>
                <a:spcPts val="0"/>
              </a:spcAft>
            </a:pPr>
            <a:r>
              <a:rPr lang="en-US" sz="2800">
                <a:latin typeface="Roboto" panose="02000000000000000000" pitchFamily="2" charset="0"/>
              </a:rPr>
              <a:t>Regression Plot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38146B6C-8C19-47CB-BF13-1322265EB4EF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2272910"/>
            <a:ext cx="5192114" cy="231217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58211F4-1E6C-413E-A11A-AF553D8BE8C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55292" y="4915875"/>
            <a:ext cx="4864650" cy="938273"/>
          </a:xfrm>
        </p:spPr>
        <p:txBody>
          <a:bodyPr/>
          <a:lstStyle/>
          <a:p>
            <a:r>
              <a:rPr lang="en-US" dirty="0"/>
              <a:t>Commands required to plot the regression: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predict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</a:t>
            </a:r>
            <a:r>
              <a:rPr lang="en-US" dirty="0"/>
              <a:t>(right after running the regression)</a:t>
            </a:r>
          </a:p>
          <a:p>
            <a:pPr lvl="1"/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/>
              <a:t> </a:t>
            </a:r>
            <a:r>
              <a:rPr lang="en-US" b="1" dirty="0" err="1"/>
              <a:t>yhat</a:t>
            </a:r>
            <a:r>
              <a:rPr lang="en-US" b="1" dirty="0"/>
              <a:t> y x, connect(l .) symbol(</a:t>
            </a:r>
            <a:r>
              <a:rPr lang="en-US" b="1" dirty="0" err="1"/>
              <a:t>i</a:t>
            </a:r>
            <a:r>
              <a:rPr lang="en-US" b="1" dirty="0"/>
              <a:t> 0)</a:t>
            </a:r>
          </a:p>
        </p:txBody>
      </p:sp>
      <p:sp>
        <p:nvSpPr>
          <p:cNvPr id="55" name="Content Placeholder 15">
            <a:extLst>
              <a:ext uri="{FF2B5EF4-FFF2-40B4-BE49-F238E27FC236}">
                <a16:creationId xmlns:a16="http://schemas.microsoft.com/office/drawing/2014/main" id="{39677A53-883E-45B2-B448-F4C9950892E6}"/>
              </a:ext>
            </a:extLst>
          </p:cNvPr>
          <p:cNvSpPr txBox="1">
            <a:spLocks/>
          </p:cNvSpPr>
          <p:nvPr/>
        </p:nvSpPr>
        <p:spPr>
          <a:xfrm>
            <a:off x="863600" y="4901942"/>
            <a:ext cx="4864650" cy="938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3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1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04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899" b="0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</a:t>
            </a:r>
            <a:r>
              <a:rPr lang="en-US" b="1" baseline="30000"/>
              <a:t>2</a:t>
            </a:r>
            <a:r>
              <a:rPr lang="en-US" b="1"/>
              <a:t> value </a:t>
            </a:r>
            <a:r>
              <a:rPr lang="en-US"/>
              <a:t>is 0.9692, meaning that </a:t>
            </a:r>
            <a:r>
              <a:rPr lang="en-US" b="1"/>
              <a:t>96.92% </a:t>
            </a:r>
            <a:r>
              <a:rPr lang="en-US"/>
              <a:t>of variation is explained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This is squared value of correlation coefficient that we saw earlier</a:t>
            </a:r>
            <a:endParaRPr lang="en-US"/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5341AE24-F7F6-418D-BA1C-BE1599DBB4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48" y="2174767"/>
            <a:ext cx="3449138" cy="25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538B44D-ED2D-406A-96F6-C711320ADA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906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think-cell Slide" r:id="rId9" imgW="359" imgH="355" progId="TCLayout.ActiveDocument.1">
                  <p:embed/>
                </p:oleObj>
              </mc:Choice>
              <mc:Fallback>
                <p:oleObj name="think-cell Slide" r:id="rId9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538B44D-ED2D-406A-96F6-C711320AD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A70046C-58DA-4DB8-97AE-084682A941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DA988436-C51D-49D3-83E5-C4E5B1BEB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2100">
                <a:solidFill>
                  <a:srgbClr val="2E2E38"/>
                </a:solidFill>
                <a:latin typeface="Roboto"/>
              </a:rPr>
              <a:t>We will be creating dummy variables from a binary variable </a:t>
            </a:r>
            <a:r>
              <a:rPr lang="en-US" sz="2100" i="1">
                <a:solidFill>
                  <a:srgbClr val="2E2E38"/>
                </a:solidFill>
                <a:latin typeface="Roboto"/>
              </a:rPr>
              <a:t>winner16</a:t>
            </a:r>
            <a:r>
              <a:rPr lang="en-US" sz="2100">
                <a:solidFill>
                  <a:srgbClr val="2E2E38"/>
                </a:solidFill>
                <a:latin typeface="Roboto"/>
              </a:rPr>
              <a:t> to analyze how certain variables impact the election outcome </a:t>
            </a:r>
            <a:endParaRPr kumimoji="0" lang="en-US" sz="2100" b="1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Background (Categorical)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33540-B431-482F-8856-8761A393AE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07BB1D61-29C4-4590-9D7D-1C5EC73AD1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72D92C0-FC11-4431-9504-4D70A98BFE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D7C35F9E-DEC4-4FB1-B0B9-07BE449FB86F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36E8770A-534D-4044-A762-27D1BC9EEB85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BA387325-2CF8-4A89-867C-9E05092C8F9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0F03F4D1-3A20-4571-845B-96A620A845EA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87F06CD3-0CE5-454B-AE54-3DDCF1F2D63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67B4F29D-253F-4983-8225-89439E816C5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2235D6A5-7022-42D4-93ED-3515E1BE9D3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6B88F43B-7547-4522-8AE6-581BEA9C2F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207EB6AB-5A67-4ECB-9E7E-E25BA80087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A7E71C54-14FD-4EA0-A04E-B73E2DDF7B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942E1BE0-8C4C-480F-A63A-48798624D3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A1F298B-FE5D-443F-B915-91226EDB7C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EC0A5BAD-A8B1-440C-9525-F91E149BB6E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7D66EB08-44D6-4FAD-B48C-101D286429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0D372E44-2A00-47DF-8484-1678012758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455D3895-195F-4CA2-BBD0-A7A4924A93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63C457CA-65CE-41E1-9838-281C029856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50EC2439-DF54-468D-AFA7-7C5909D1297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D5A5F8A0-2E1D-4785-BA55-9242B626B8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7753139E-ED41-4A42-A79A-BAF500284D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A86FFB46-7DF6-4EFD-8112-8A173BA4C68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2E2724C6-F18C-4924-9FFD-0B27179774E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C6D4FF7A-1D0E-43F3-9DD0-4A0DBD24C38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354E0ECA-A43C-4CC2-98A1-BD3636E1CE8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BCE2AF89-5EFC-4E28-8F24-76AF56EE8D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9091AA4C-8B3C-454E-8F11-8C823996B0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C087E3AD-4097-4FF0-86CA-E9BCAA3CDC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4363" y="1864360"/>
            <a:ext cx="5125205" cy="4231637"/>
          </a:xfrm>
        </p:spPr>
        <p:txBody>
          <a:bodyPr anchor="ctr"/>
          <a:lstStyle/>
          <a:p>
            <a:r>
              <a:rPr lang="en-US">
                <a:latin typeface="Roboto" panose="02000000000000000000" pitchFamily="2" charset="0"/>
              </a:rPr>
              <a:t>Categorical Variables</a:t>
            </a:r>
          </a:p>
          <a:p>
            <a:pPr lvl="1"/>
            <a:r>
              <a:rPr lang="en-US" b="1">
                <a:latin typeface="Roboto" panose="02000000000000000000" pitchFamily="2" charset="0"/>
              </a:rPr>
              <a:t>Binary</a:t>
            </a:r>
            <a:r>
              <a:rPr lang="en-US">
                <a:latin typeface="Roboto" panose="02000000000000000000" pitchFamily="2" charset="0"/>
              </a:rPr>
              <a:t>, Nominal, Ordinal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Can be used for </a:t>
            </a:r>
            <a:r>
              <a:rPr lang="en-US" u="sng">
                <a:latin typeface="Roboto" panose="02000000000000000000" pitchFamily="2" charset="0"/>
              </a:rPr>
              <a:t>classifying different categories</a:t>
            </a:r>
            <a:r>
              <a:rPr lang="en-US">
                <a:latin typeface="Roboto" panose="02000000000000000000" pitchFamily="2" charset="0"/>
              </a:rPr>
              <a:t>, </a:t>
            </a:r>
            <a:r>
              <a:rPr lang="en-US" b="1" u="sng">
                <a:latin typeface="Roboto" panose="02000000000000000000" pitchFamily="2" charset="0"/>
              </a:rPr>
              <a:t>predicting categorical events</a:t>
            </a:r>
            <a:r>
              <a:rPr lang="en-US">
                <a:latin typeface="Roboto" panose="02000000000000000000" pitchFamily="2" charset="0"/>
              </a:rPr>
              <a:t>, or </a:t>
            </a:r>
            <a:r>
              <a:rPr lang="en-US" u="sng">
                <a:latin typeface="Roboto" panose="02000000000000000000" pitchFamily="2" charset="0"/>
              </a:rPr>
              <a:t>explaining differences among categorical values </a:t>
            </a:r>
          </a:p>
          <a:p>
            <a:r>
              <a:rPr lang="en-US">
                <a:latin typeface="Roboto" panose="02000000000000000000" pitchFamily="2" charset="0"/>
              </a:rPr>
              <a:t>Numerical Variables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Continuous (infinite interval) or Discrete (finite)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Take on any value within a finite or infinite interval</a:t>
            </a:r>
          </a:p>
          <a:p>
            <a:pPr lvl="1"/>
            <a:r>
              <a:rPr lang="en-US">
                <a:latin typeface="Roboto" panose="02000000000000000000" pitchFamily="2" charset="0"/>
              </a:rPr>
              <a:t>Can be used for </a:t>
            </a:r>
            <a:r>
              <a:rPr lang="en-US" u="sng">
                <a:latin typeface="Roboto" panose="02000000000000000000" pitchFamily="2" charset="0"/>
              </a:rPr>
              <a:t>finding relationships</a:t>
            </a:r>
            <a:r>
              <a:rPr lang="en-US">
                <a:latin typeface="Roboto" panose="02000000000000000000" pitchFamily="2" charset="0"/>
              </a:rPr>
              <a:t> and </a:t>
            </a:r>
            <a:r>
              <a:rPr lang="en-US" u="sng">
                <a:latin typeface="Roboto" panose="02000000000000000000" pitchFamily="2" charset="0"/>
              </a:rPr>
              <a:t>identifying characteristics </a:t>
            </a:r>
            <a:endParaRPr lang="en-US">
              <a:latin typeface="Roboto" panose="02000000000000000000" pitchFamily="2" charset="0"/>
            </a:endParaRPr>
          </a:p>
          <a:p>
            <a:pPr lvl="1"/>
            <a:endParaRPr lang="en-US">
              <a:latin typeface="Roboto" panose="02000000000000000000" pitchFamily="2" charset="0"/>
            </a:endParaRPr>
          </a:p>
        </p:txBody>
      </p:sp>
      <p:sp>
        <p:nvSpPr>
          <p:cNvPr id="74" name="AutoShape 3">
            <a:extLst>
              <a:ext uri="{FF2B5EF4-FFF2-40B4-BE49-F238E27FC236}">
                <a16:creationId xmlns:a16="http://schemas.microsoft.com/office/drawing/2014/main" id="{CD359F86-8233-4C3D-A43D-9286C02B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192" y="2994143"/>
            <a:ext cx="377825" cy="2012713"/>
          </a:xfrm>
          <a:prstGeom prst="homePlate">
            <a:avLst>
              <a:gd name="adj" fmla="val 10000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AFF484-CA1D-448D-8222-85ED92FD29A4}"/>
              </a:ext>
            </a:extLst>
          </p:cNvPr>
          <p:cNvGrpSpPr/>
          <p:nvPr/>
        </p:nvGrpSpPr>
        <p:grpSpPr>
          <a:xfrm>
            <a:off x="6430642" y="3135035"/>
            <a:ext cx="5037458" cy="1690284"/>
            <a:chOff x="6570343" y="3013594"/>
            <a:chExt cx="5037458" cy="1690284"/>
          </a:xfrm>
        </p:grpSpPr>
        <p:pic>
          <p:nvPicPr>
            <p:cNvPr id="73" name="Content Placeholder 63" descr="Text, letter&#10;&#10;Description automatically generated">
              <a:extLst>
                <a:ext uri="{FF2B5EF4-FFF2-40B4-BE49-F238E27FC236}">
                  <a16:creationId xmlns:a16="http://schemas.microsoft.com/office/drawing/2014/main" id="{B6526AAF-1A03-4065-B2E3-511BA80F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343" y="3013594"/>
              <a:ext cx="5037458" cy="83081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949BA09-C99B-4511-A0FC-699E40E84209}"/>
                </a:ext>
              </a:extLst>
            </p:cNvPr>
            <p:cNvGrpSpPr/>
            <p:nvPr/>
          </p:nvGrpSpPr>
          <p:grpSpPr>
            <a:xfrm>
              <a:off x="6882444" y="4072067"/>
              <a:ext cx="4413256" cy="631811"/>
              <a:chOff x="6351444" y="4559850"/>
              <a:chExt cx="4413256" cy="631811"/>
            </a:xfrm>
          </p:grpSpPr>
          <p:sp>
            <p:nvSpPr>
              <p:cNvPr id="79" name="background">
                <a:extLst>
                  <a:ext uri="{FF2B5EF4-FFF2-40B4-BE49-F238E27FC236}">
                    <a16:creationId xmlns:a16="http://schemas.microsoft.com/office/drawing/2014/main" id="{0DD2F778-91B3-4C01-AB3B-96599CEB5A38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351445" y="4581077"/>
                <a:ext cx="228600" cy="22860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b="1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80" name="Content Placeholder 33">
                <a:extLst>
                  <a:ext uri="{FF2B5EF4-FFF2-40B4-BE49-F238E27FC236}">
                    <a16:creationId xmlns:a16="http://schemas.microsoft.com/office/drawing/2014/main" id="{63EB56ED-CCE7-4149-A47C-A95C1C3B1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046" y="4559850"/>
                <a:ext cx="4184654" cy="271053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8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1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7475" lvl="1" indent="0">
                  <a:spcAft>
                    <a:spcPts val="1200"/>
                  </a:spcAft>
                  <a:buNone/>
                </a:pPr>
                <a:r>
                  <a:rPr lang="en-US" sz="1400">
                    <a:latin typeface="Roboto" panose="02000000000000000000" pitchFamily="2" charset="0"/>
                  </a:rPr>
                  <a:t>Creates </a:t>
                </a:r>
                <a:r>
                  <a:rPr lang="en-US" sz="1400" i="1">
                    <a:latin typeface="Roboto" panose="02000000000000000000" pitchFamily="2" charset="0"/>
                  </a:rPr>
                  <a:t>rep</a:t>
                </a:r>
                <a:r>
                  <a:rPr lang="en-US" sz="1400">
                    <a:latin typeface="Roboto" panose="02000000000000000000" pitchFamily="2" charset="0"/>
                  </a:rPr>
                  <a:t> variable with 1 = “Rep” (all else are 0) </a:t>
                </a:r>
              </a:p>
            </p:txBody>
          </p:sp>
          <p:sp>
            <p:nvSpPr>
              <p:cNvPr id="81" name="background">
                <a:extLst>
                  <a:ext uri="{FF2B5EF4-FFF2-40B4-BE49-F238E27FC236}">
                    <a16:creationId xmlns:a16="http://schemas.microsoft.com/office/drawing/2014/main" id="{DC30BBED-57E6-4E63-8A75-9FDD3064E902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51444" y="4936279"/>
                <a:ext cx="228600" cy="22860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b="1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82" name="Content Placeholder 33">
                <a:extLst>
                  <a:ext uri="{FF2B5EF4-FFF2-40B4-BE49-F238E27FC236}">
                    <a16:creationId xmlns:a16="http://schemas.microsoft.com/office/drawing/2014/main" id="{DBCA7C21-49B5-4736-8281-B665A7BB6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045" y="4920608"/>
                <a:ext cx="4184654" cy="271053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8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1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7475" lvl="1" indent="0">
                  <a:spcAft>
                    <a:spcPts val="1200"/>
                  </a:spcAft>
                  <a:buNone/>
                </a:pPr>
                <a:r>
                  <a:rPr lang="en-US" sz="1400">
                    <a:latin typeface="Roboto" panose="02000000000000000000" pitchFamily="2" charset="0"/>
                  </a:rPr>
                  <a:t>Creates </a:t>
                </a:r>
                <a:r>
                  <a:rPr lang="en-US" sz="1400" i="1">
                    <a:latin typeface="Roboto" panose="02000000000000000000" pitchFamily="2" charset="0"/>
                  </a:rPr>
                  <a:t>dem</a:t>
                </a:r>
                <a:r>
                  <a:rPr lang="en-US" sz="1400">
                    <a:latin typeface="Roboto" panose="02000000000000000000" pitchFamily="2" charset="0"/>
                  </a:rPr>
                  <a:t> variable with 1 = “Dem” (all else are 0)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52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7116B4-7CB7-45B2-B96A-A8CB0311E9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0027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DD32429-B075-4CE6-B0CB-70B17968A7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Simple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simple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𝑹𝒆𝒑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We can see from </a:t>
                </a:r>
                <a:r>
                  <a:rPr lang="en-US" sz="1800" i="1" dirty="0">
                    <a:latin typeface="Roboto" panose="02000000000000000000" pitchFamily="2" charset="0"/>
                  </a:rPr>
                  <a:t>R</a:t>
                </a:r>
                <a:r>
                  <a:rPr lang="en-US" sz="1800" i="1" baseline="30000" dirty="0">
                    <a:latin typeface="Roboto" panose="02000000000000000000" pitchFamily="2" charset="0"/>
                  </a:rPr>
                  <a:t>2</a:t>
                </a:r>
                <a:r>
                  <a:rPr lang="en-US" sz="1800" dirty="0">
                    <a:latin typeface="Roboto" panose="02000000000000000000" pitchFamily="2" charset="0"/>
                  </a:rPr>
                  <a:t> that there is a lot of room to improve (82.85% of variation is still not explained)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Let’s try to add more explanatory (independent) variables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>
                    <a:latin typeface="Roboto" panose="02000000000000000000" pitchFamily="2" charset="0"/>
                  </a:rPr>
                  <a:t>What are we trying to explain here?</a:t>
                </a:r>
              </a:p>
            </p:txBody>
          </p:sp>
        </mc:Choice>
        <mc:Fallback>
          <p:sp>
            <p:nvSpPr>
              <p:cNvPr id="96" name="Content Placeholder 33">
                <a:extLst>
                  <a:ext uri="{FF2B5EF4-FFF2-40B4-BE49-F238E27FC236}">
                    <a16:creationId xmlns:a16="http://schemas.microsoft.com/office/drawing/2014/main" id="{BE379E50-31CE-4444-8E84-FEE68DDD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9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2B631935-3308-4D14-8FE8-5970243D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5"/>
          <a:stretch/>
        </p:blipFill>
        <p:spPr>
          <a:xfrm>
            <a:off x="614363" y="1338596"/>
            <a:ext cx="5519737" cy="2422384"/>
          </a:xfrm>
        </p:spPr>
      </p:pic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C0A8AC7B-41A0-4771-A1E9-9984898F7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1" y="1338596"/>
            <a:ext cx="3330778" cy="24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F65ADC-23A8-4015-B177-649EB113B2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883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DB393A7-8301-47CA-9FCA-9664FB3CA2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Calibri Light"/>
              </a:rPr>
              <a:t>Regression</a:t>
            </a:r>
            <a:r>
              <a:rPr lang="en-US" dirty="0">
                <a:latin typeface="+mn-lt"/>
                <a:cs typeface="Calibri Light"/>
              </a:rPr>
              <a:t>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7B3941-9DEE-4DE0-B9B8-FAA520FB03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F717C969-A4FC-4029-8891-3E9A99559E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61F1BFE6-439E-47E2-A71B-02711ABEEC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70BE3871-BE02-4520-BFEF-4A791B27E69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BB84E1D7-5241-4B10-B9D9-D661F3E8FF22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62615BD0-45BD-4025-BBC5-D0677E78E74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97292C04-B7A1-4EC5-83E3-C641D13EDC9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3D56E687-C973-42FF-9588-F13C325611E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72EDFCC6-FE33-4F4D-87A1-7DDF8FD4EF7E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29741912-2017-40CE-BB52-BD1976F4B59B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6D1C3667-94A3-414D-9DD8-22BA9CECAF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0A515867-CA62-4DDB-B124-070958073CE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68BE1749-5C95-4440-BAD4-A639250A4D5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5AEBF316-F2C1-4D4F-8529-DDBB70EFE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D979E606-FC5A-4210-BF1D-FF5BF16D8DD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C9935577-5253-4855-B2DE-35448C1BB9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664F33AF-83D6-4FC2-8663-48FBD09B05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ADD2DABE-80A1-425C-A527-2B40D4F4C6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78D16E30-3EF8-44CC-9965-1EB2FD3165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7B3954F2-F170-4E05-A612-E44EAEDDEE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16FBC716-8F1E-4890-8C80-451BA0BFC90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3244F4E0-69B7-4654-94FA-2FA9B1BFF9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5695306C-9353-46DD-840E-6AA2531924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DE5F4631-CE9C-4665-931C-D972884A86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8AD5C1FC-28EC-4E77-BE73-A3F2B32954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09283D1F-B085-4579-BF1D-11ACC06F12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0ECDF153-E489-4C53-A514-B383EA88AE2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8AB3D721-5350-4580-9DA5-A669FC6A02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92BB0360-FAF9-4E68-ACCA-200BCA65909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01F89D-0AF9-46D5-8402-212EEBA1AE3E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Take a look at a correlation between % of residents with bachelor’s degree and those with high school diploma (</a:t>
            </a:r>
            <a:r>
              <a:rPr lang="en-US" sz="2000" b="1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Roboto" panose="02000000000000000000" pitchFamily="2" charset="0"/>
              </a:rPr>
              <a:t>Rules of Thumb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No linear relationship = 0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Perfect linear relationship = ±1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Weak linear relationship = | 0 – 0.3 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Moderate linear relationship = |0.3 – 0.7|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Strong linear relationship = |0.7 – 1.0|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Generally, adding two or more variables with </a:t>
            </a:r>
            <a:r>
              <a:rPr lang="en-US" sz="2000" i="1" dirty="0">
                <a:latin typeface="Roboto" panose="02000000000000000000" pitchFamily="2" charset="0"/>
              </a:rPr>
              <a:t>R</a:t>
            </a:r>
            <a:r>
              <a:rPr lang="en-US" sz="2000" dirty="0">
                <a:latin typeface="Roboto" panose="02000000000000000000" pitchFamily="2" charset="0"/>
              </a:rPr>
              <a:t> &lt; 0.7 does not increase a presence of </a:t>
            </a:r>
            <a:r>
              <a:rPr lang="en-US" sz="2000" i="1" dirty="0">
                <a:latin typeface="Roboto" panose="02000000000000000000" pitchFamily="2" charset="0"/>
              </a:rPr>
              <a:t>Multicollinearity</a:t>
            </a:r>
            <a:endParaRPr lang="en-US" sz="1600" i="1" dirty="0">
              <a:latin typeface="Roboto" panose="02000000000000000000" pitchFamily="2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D3FDCF9-AB2A-48BF-88D6-4D08D49AB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3" y="2312714"/>
            <a:ext cx="4830509" cy="24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3EAD8C1-01F6-4DC6-9435-17D08526DC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77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4EBABCD-43E4-4B65-A1FB-51B1D9ED6C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</p:spPr>
            <p:txBody>
              <a:bodyPr anchor="ctr"/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This is a multiple linear regression model,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685213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edu</m:t>
                    </m:r>
                    <m:r>
                      <m:rPr>
                        <m:nor/>
                      </m:rPr>
                      <a:rPr lang="en-US" sz="2000" b="1" i="0" smtClean="0">
                        <a:latin typeface="Cambria Math" panose="02040503050406030204" pitchFamily="18" charset="0"/>
                      </a:rPr>
                      <m:t>635213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>
                    <a:latin typeface="Roboto" panose="02000000000000000000" pitchFamily="2" charset="0"/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There is a recognizable improvement from the model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1800" dirty="0">
                    <a:latin typeface="Roboto" panose="02000000000000000000" pitchFamily="2" charset="0"/>
                  </a:rPr>
                  <a:t>Also, notice that the coefficients have low </a:t>
                </a:r>
                <a:r>
                  <a:rPr lang="en-US" sz="1800" i="1" dirty="0">
                    <a:latin typeface="Roboto" panose="02000000000000000000" pitchFamily="2" charset="0"/>
                  </a:rPr>
                  <a:t>p</a:t>
                </a:r>
                <a:r>
                  <a:rPr lang="en-US" sz="1800" dirty="0">
                    <a:latin typeface="Roboto" panose="02000000000000000000" pitchFamily="2" charset="0"/>
                  </a:rPr>
                  <a:t>-values</a:t>
                </a:r>
                <a:endParaRPr lang="en-US" sz="2000" dirty="0">
                  <a:latin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5" name="Content Placeholder 33">
                <a:extLst>
                  <a:ext uri="{FF2B5EF4-FFF2-40B4-BE49-F238E27FC236}">
                    <a16:creationId xmlns:a16="http://schemas.microsoft.com/office/drawing/2014/main" id="{0FAFF7C5-A6AC-4C65-A4FB-B0271F37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000500"/>
                <a:ext cx="10998199" cy="2095500"/>
              </a:xfrm>
              <a:prstGeom prst="rect">
                <a:avLst/>
              </a:prstGeom>
              <a:blipFill>
                <a:blip r:embed="rId8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35" descr="Table&#10;&#10;Description automatically generated">
            <a:extLst>
              <a:ext uri="{FF2B5EF4-FFF2-40B4-BE49-F238E27FC236}">
                <a16:creationId xmlns:a16="http://schemas.microsoft.com/office/drawing/2014/main" id="{29EA9C2D-C08A-8B4E-A6B2-1BCF94A8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"/>
          <a:stretch/>
        </p:blipFill>
        <p:spPr>
          <a:xfrm>
            <a:off x="713624" y="1368392"/>
            <a:ext cx="5352328" cy="24460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B74BA-43D5-C74C-992B-6FD1E2F27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69" y="1255410"/>
            <a:ext cx="3674031" cy="26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F50B54F-D4B7-4245-A779-EF7BCD27B6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1174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90196F3-4DFF-4377-8222-8DA1508CB1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F2ED03-3EB7-4A62-8D8B-E56862CBE8B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67" name="on" hidden="1">
              <a:extLst>
                <a:ext uri="{FF2B5EF4-FFF2-40B4-BE49-F238E27FC236}">
                  <a16:creationId xmlns:a16="http://schemas.microsoft.com/office/drawing/2014/main" id="{35B06AF7-2811-45F4-B188-DC0A60F3705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8" name="off" hidden="1">
              <a:extLst>
                <a:ext uri="{FF2B5EF4-FFF2-40B4-BE49-F238E27FC236}">
                  <a16:creationId xmlns:a16="http://schemas.microsoft.com/office/drawing/2014/main" id="{7C4E3B4E-ED22-4911-AEE1-5A3B14EE136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69" name="1">
              <a:extLst>
                <a:ext uri="{FF2B5EF4-FFF2-40B4-BE49-F238E27FC236}">
                  <a16:creationId xmlns:a16="http://schemas.microsoft.com/office/drawing/2014/main" id="{9311C8F0-49E3-4FE4-8423-484A0755AD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0" name="2">
              <a:extLst>
                <a:ext uri="{FF2B5EF4-FFF2-40B4-BE49-F238E27FC236}">
                  <a16:creationId xmlns:a16="http://schemas.microsoft.com/office/drawing/2014/main" id="{4CAAA28D-690D-4D2C-ABD2-CB8A65650FE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1" name="3">
              <a:extLst>
                <a:ext uri="{FF2B5EF4-FFF2-40B4-BE49-F238E27FC236}">
                  <a16:creationId xmlns:a16="http://schemas.microsoft.com/office/drawing/2014/main" id="{E2A96859-9E28-4167-9E70-859844F5707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2" name="4">
              <a:extLst>
                <a:ext uri="{FF2B5EF4-FFF2-40B4-BE49-F238E27FC236}">
                  <a16:creationId xmlns:a16="http://schemas.microsoft.com/office/drawing/2014/main" id="{5FF2CA71-5968-4623-91EF-14E42F41E4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3" name="5">
              <a:extLst>
                <a:ext uri="{FF2B5EF4-FFF2-40B4-BE49-F238E27FC236}">
                  <a16:creationId xmlns:a16="http://schemas.microsoft.com/office/drawing/2014/main" id="{61EA6CEC-A44F-46A7-B5FE-7AFAC34ADC9D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C765BC2C-12A5-474F-9566-B7D8276DEC5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5" name="7">
              <a:extLst>
                <a:ext uri="{FF2B5EF4-FFF2-40B4-BE49-F238E27FC236}">
                  <a16:creationId xmlns:a16="http://schemas.microsoft.com/office/drawing/2014/main" id="{7D2CCB2D-2AC2-469C-986A-E51C95920FFD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76" name="8" hidden="1">
              <a:extLst>
                <a:ext uri="{FF2B5EF4-FFF2-40B4-BE49-F238E27FC236}">
                  <a16:creationId xmlns:a16="http://schemas.microsoft.com/office/drawing/2014/main" id="{5F7B8134-D345-4384-8006-578A56F8DF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77" name="9" hidden="1">
              <a:extLst>
                <a:ext uri="{FF2B5EF4-FFF2-40B4-BE49-F238E27FC236}">
                  <a16:creationId xmlns:a16="http://schemas.microsoft.com/office/drawing/2014/main" id="{D91F68F6-1545-45F1-9664-0AB3A6DFD7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78" name="10" hidden="1">
              <a:extLst>
                <a:ext uri="{FF2B5EF4-FFF2-40B4-BE49-F238E27FC236}">
                  <a16:creationId xmlns:a16="http://schemas.microsoft.com/office/drawing/2014/main" id="{DD8453A8-092E-421A-B8AA-88A5044F99A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79" name="11" hidden="1">
              <a:extLst>
                <a:ext uri="{FF2B5EF4-FFF2-40B4-BE49-F238E27FC236}">
                  <a16:creationId xmlns:a16="http://schemas.microsoft.com/office/drawing/2014/main" id="{475DD178-E65D-492E-B075-61449A6256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0" name="12" hidden="1">
              <a:extLst>
                <a:ext uri="{FF2B5EF4-FFF2-40B4-BE49-F238E27FC236}">
                  <a16:creationId xmlns:a16="http://schemas.microsoft.com/office/drawing/2014/main" id="{90662F0D-47AC-4881-8DCA-B7FF3A17F6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1" name="13" hidden="1">
              <a:extLst>
                <a:ext uri="{FF2B5EF4-FFF2-40B4-BE49-F238E27FC236}">
                  <a16:creationId xmlns:a16="http://schemas.microsoft.com/office/drawing/2014/main" id="{2AAFB45D-96F9-4D4F-9506-1543F931655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2" name="14" hidden="1">
              <a:extLst>
                <a:ext uri="{FF2B5EF4-FFF2-40B4-BE49-F238E27FC236}">
                  <a16:creationId xmlns:a16="http://schemas.microsoft.com/office/drawing/2014/main" id="{DC99A17D-1ACE-4D66-9ED6-B0A5B8D0FE0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3" name="15" hidden="1">
              <a:extLst>
                <a:ext uri="{FF2B5EF4-FFF2-40B4-BE49-F238E27FC236}">
                  <a16:creationId xmlns:a16="http://schemas.microsoft.com/office/drawing/2014/main" id="{479067D8-E75C-4033-B32F-259CB59B9B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4" name="16" hidden="1">
              <a:extLst>
                <a:ext uri="{FF2B5EF4-FFF2-40B4-BE49-F238E27FC236}">
                  <a16:creationId xmlns:a16="http://schemas.microsoft.com/office/drawing/2014/main" id="{58AC4C43-D60B-44FE-B730-767512320C4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5" name="17" hidden="1">
              <a:extLst>
                <a:ext uri="{FF2B5EF4-FFF2-40B4-BE49-F238E27FC236}">
                  <a16:creationId xmlns:a16="http://schemas.microsoft.com/office/drawing/2014/main" id="{F4069DC8-D5B6-4131-856E-BECFC225340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86" name="18" hidden="1">
              <a:extLst>
                <a:ext uri="{FF2B5EF4-FFF2-40B4-BE49-F238E27FC236}">
                  <a16:creationId xmlns:a16="http://schemas.microsoft.com/office/drawing/2014/main" id="{B30E6C61-3FAC-4E0F-820E-4ED19AC662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87" name="19" hidden="1">
              <a:extLst>
                <a:ext uri="{FF2B5EF4-FFF2-40B4-BE49-F238E27FC236}">
                  <a16:creationId xmlns:a16="http://schemas.microsoft.com/office/drawing/2014/main" id="{401BE80D-68C5-49D0-952E-21483AEE02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88" name="20" hidden="1">
              <a:extLst>
                <a:ext uri="{FF2B5EF4-FFF2-40B4-BE49-F238E27FC236}">
                  <a16:creationId xmlns:a16="http://schemas.microsoft.com/office/drawing/2014/main" id="{7B5C57F0-2688-4728-9D0C-008FD0FC6D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89" name="21" hidden="1">
              <a:extLst>
                <a:ext uri="{FF2B5EF4-FFF2-40B4-BE49-F238E27FC236}">
                  <a16:creationId xmlns:a16="http://schemas.microsoft.com/office/drawing/2014/main" id="{65FB98BE-2CD2-46A6-A354-031BD1EFAD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0" name="22" hidden="1">
              <a:extLst>
                <a:ext uri="{FF2B5EF4-FFF2-40B4-BE49-F238E27FC236}">
                  <a16:creationId xmlns:a16="http://schemas.microsoft.com/office/drawing/2014/main" id="{68385878-08B9-4441-ABF9-97C079152C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1" name="23" hidden="1">
              <a:extLst>
                <a:ext uri="{FF2B5EF4-FFF2-40B4-BE49-F238E27FC236}">
                  <a16:creationId xmlns:a16="http://schemas.microsoft.com/office/drawing/2014/main" id="{461D4E50-CE06-4AA4-8452-23FD394A33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2" name="24" hidden="1">
              <a:extLst>
                <a:ext uri="{FF2B5EF4-FFF2-40B4-BE49-F238E27FC236}">
                  <a16:creationId xmlns:a16="http://schemas.microsoft.com/office/drawing/2014/main" id="{A5DE66A3-9172-48BB-976B-88A5E6DAC5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3" name="25" hidden="1">
              <a:extLst>
                <a:ext uri="{FF2B5EF4-FFF2-40B4-BE49-F238E27FC236}">
                  <a16:creationId xmlns:a16="http://schemas.microsoft.com/office/drawing/2014/main" id="{9FE56CB3-10A2-4AE2-8652-0945DCD273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4" name="26" hidden="1">
              <a:extLst>
                <a:ext uri="{FF2B5EF4-FFF2-40B4-BE49-F238E27FC236}">
                  <a16:creationId xmlns:a16="http://schemas.microsoft.com/office/drawing/2014/main" id="{EA207413-6348-4F6C-B095-A453B6967DF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95" name="Content Placeholder 33">
            <a:extLst>
              <a:ext uri="{FF2B5EF4-FFF2-40B4-BE49-F238E27FC236}">
                <a16:creationId xmlns:a16="http://schemas.microsoft.com/office/drawing/2014/main" id="{0FAFF7C5-A6AC-4C65-A4FB-B0271F3723C8}"/>
              </a:ext>
            </a:extLst>
          </p:cNvPr>
          <p:cNvSpPr txBox="1">
            <a:spLocks/>
          </p:cNvSpPr>
          <p:nvPr/>
        </p:nvSpPr>
        <p:spPr>
          <a:xfrm>
            <a:off x="609601" y="4000500"/>
            <a:ext cx="10998199" cy="2095500"/>
          </a:xfrm>
          <a:prstGeom prst="rect">
            <a:avLst/>
          </a:prstGeom>
        </p:spPr>
        <p:txBody>
          <a:bodyPr anchor="ctr"/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Let’s try to add more explanatory variable: </a:t>
            </a:r>
            <a:r>
              <a:rPr lang="en-US" sz="2000" i="1" dirty="0">
                <a:latin typeface="Roboto" panose="02000000000000000000" pitchFamily="2" charset="0"/>
              </a:rPr>
              <a:t>age295214</a:t>
            </a:r>
            <a:r>
              <a:rPr lang="en-US" sz="2000" dirty="0">
                <a:latin typeface="Roboto" panose="02000000000000000000" pitchFamily="2" charset="0"/>
              </a:rPr>
              <a:t> (persons under 18 years)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We can see from Adjusted </a:t>
            </a:r>
            <a:r>
              <a:rPr lang="en-US" sz="1800" i="1" dirty="0">
                <a:latin typeface="Roboto" panose="02000000000000000000" pitchFamily="2" charset="0"/>
              </a:rPr>
              <a:t>R</a:t>
            </a:r>
            <a:r>
              <a:rPr lang="en-US" sz="1800" i="1" baseline="30000" dirty="0">
                <a:latin typeface="Roboto" panose="02000000000000000000" pitchFamily="2" charset="0"/>
              </a:rPr>
              <a:t>2</a:t>
            </a:r>
            <a:r>
              <a:rPr lang="en-US" sz="1800" dirty="0">
                <a:latin typeface="Roboto" panose="02000000000000000000" pitchFamily="2" charset="0"/>
              </a:rPr>
              <a:t> that there is a lot of room to improve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(73.29% of variation is still not explained)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Roboto" panose="02000000000000000000" pitchFamily="2" charset="0"/>
              </a:rPr>
              <a:t>Also, note that </a:t>
            </a:r>
            <a:r>
              <a:rPr lang="en-US" sz="1800" i="1" dirty="0">
                <a:latin typeface="Roboto" panose="02000000000000000000" pitchFamily="2" charset="0"/>
              </a:rPr>
              <a:t>age295214</a:t>
            </a:r>
            <a:r>
              <a:rPr lang="en-US" sz="1800" dirty="0">
                <a:latin typeface="Roboto" panose="02000000000000000000" pitchFamily="2" charset="0"/>
              </a:rPr>
              <a:t> has a relatively high </a:t>
            </a:r>
            <a:r>
              <a:rPr lang="en-US" sz="1800" i="1" dirty="0">
                <a:latin typeface="Roboto" panose="02000000000000000000" pitchFamily="2" charset="0"/>
              </a:rPr>
              <a:t>p</a:t>
            </a:r>
            <a:r>
              <a:rPr lang="en-US" sz="1800" dirty="0">
                <a:latin typeface="Roboto" panose="02000000000000000000" pitchFamily="2" charset="0"/>
              </a:rPr>
              <a:t>-value but within 95% Confidence Level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</a:rPr>
              <a:t>Can adding </a:t>
            </a:r>
            <a:r>
              <a:rPr lang="en-US" sz="2000" i="1" dirty="0">
                <a:latin typeface="Roboto" panose="02000000000000000000" pitchFamily="2" charset="0"/>
              </a:rPr>
              <a:t>rhi825214</a:t>
            </a:r>
            <a:r>
              <a:rPr lang="en-US" sz="2000" dirty="0">
                <a:latin typeface="Roboto" panose="02000000000000000000" pitchFamily="2" charset="0"/>
              </a:rPr>
              <a:t> (White alone, Not Hispanic) help to increase our model’s performance?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01103EA-28C1-4327-8339-D00A94582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23" y="1341548"/>
            <a:ext cx="5386953" cy="2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25EA82-B998-427C-A83C-1E6983CD30B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075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09BC830-1574-4C98-A857-2AE6750529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  </a:t>
            </a:r>
            <a:endParaRPr lang="en-US" dirty="0"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E8C94C-BEA1-4682-8C9E-EA2BFEAC4E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E9B9DC00-2FD3-44E5-B9BA-83BEB6C69F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16DD520A-5FBF-4AAE-A5CF-3483B71E0C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B08CC163-7B03-41A6-BF8E-5313A38C8D09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5CF99F94-707A-4A03-9527-8FF4DC16563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CB52378A-31A2-4B31-A5D3-DD8BE126B0D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7D6579D7-B88F-42F4-B1B3-21E0D2E343C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ED7B879F-D0AA-4D39-B681-B2A208439043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66E97D73-430F-4864-BEE2-4EE991F25404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8E81B412-4F0C-4A32-A548-BAD3FF6895B6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C0BC6217-DC48-4C1E-BF21-85D892743E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1E02E2C2-00BF-4595-98D0-05FD395291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24D4F847-8893-44FC-AC65-17D58DAC017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4459C88-3B78-4AA6-947C-32E5312CB2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2A4A6C86-D169-4D77-A946-C4A53125EF8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52959B7E-FB25-4215-A347-D6422DC2CC1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752BEEFB-0ED2-4C0D-A641-F7BC7DB2EA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4024018E-6129-43E2-B943-2340764D2FF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DF72C08-8123-45B2-B2E6-108AB87D8F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C491C0FD-2049-4F3D-B168-FBC7657FC38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DAEEB785-B7B1-44F0-BFA0-3B2BAB62F5D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94F04228-505F-4D6F-9BB3-6E377DE6D6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CC1F200C-73B6-4A6B-B51E-B0C3624DCB7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C1FE47D-0937-42A5-9C93-0AF2C68036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050E5DE1-D232-4007-9906-7C9D9B4E26C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EC52596C-87D7-48CE-BB04-FC0596D8D0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E6E4732C-D29E-46E4-950F-7E8FF8210F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CA826383-A455-40B0-91E5-AC7860BC8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1AC2BD06-4F20-433D-B42F-4759486C0D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C9356FA0-9AF6-4757-A387-2335593904E4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As expected, including race variable leads to better performance (42.69% of variation explained)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We also see that a coefficient of the high school graduates is not statistically significant. Why?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should we proceed?</a:t>
            </a:r>
          </a:p>
          <a:p>
            <a:pPr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96C2DDF-F4A9-244C-9988-2DE5EBAC5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5" y="2140036"/>
            <a:ext cx="5295035" cy="28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3C78D4B-B034-1348-83BC-5331B0439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3" y="2448444"/>
            <a:ext cx="5123668" cy="2190464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0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think-cell Slide" r:id="rId8" imgW="359" imgH="355" progId="TCLayout.ActiveDocument.1">
                  <p:embed/>
                </p:oleObj>
              </mc:Choice>
              <mc:Fallback>
                <p:oleObj name="think-cell Slide" r:id="rId8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Is </a:t>
            </a:r>
            <a:r>
              <a:rPr lang="en-US" sz="2000" i="1" dirty="0">
                <a:latin typeface="Roboto" panose="02000000000000000000" pitchFamily="2" charset="0"/>
              </a:rPr>
              <a:t>edu635213</a:t>
            </a:r>
            <a:r>
              <a:rPr lang="en-US" sz="2000" dirty="0">
                <a:latin typeface="Roboto" panose="02000000000000000000" pitchFamily="2" charset="0"/>
              </a:rPr>
              <a:t> variable duplicitous in our model? Should we exclude them?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What other variables do you think we can include in our model?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(Hint: Think about how policies impact people based on their background)</a:t>
            </a:r>
            <a:br>
              <a:rPr lang="en-US" sz="2000" i="1" dirty="0">
                <a:latin typeface="Roboto" panose="02000000000000000000" pitchFamily="2" charset="0"/>
              </a:rPr>
            </a:br>
            <a:endParaRPr lang="en-US" sz="2000" i="1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Object 177" hidden="1">
            <a:extLst>
              <a:ext uri="{FF2B5EF4-FFF2-40B4-BE49-F238E27FC236}">
                <a16:creationId xmlns:a16="http://schemas.microsoft.com/office/drawing/2014/main" id="{33D72B3A-36F0-421B-BAA4-330245858AC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532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think-cell Slide" r:id="rId59" imgW="359" imgH="355" progId="TCLayout.ActiveDocument.1">
                  <p:embed/>
                </p:oleObj>
              </mc:Choice>
              <mc:Fallback>
                <p:oleObj name="think-cell Slide" r:id="rId59" imgW="359" imgH="355" progId="TCLayout.ActiveDocument.1">
                  <p:embed/>
                  <p:pic>
                    <p:nvPicPr>
                      <p:cNvPr id="178" name="Object 177" hidden="1">
                        <a:extLst>
                          <a:ext uri="{FF2B5EF4-FFF2-40B4-BE49-F238E27FC236}">
                            <a16:creationId xmlns:a16="http://schemas.microsoft.com/office/drawing/2014/main" id="{33D72B3A-36F0-421B-BAA4-330245858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176" hidden="1">
            <a:extLst>
              <a:ext uri="{FF2B5EF4-FFF2-40B4-BE49-F238E27FC236}">
                <a16:creationId xmlns:a16="http://schemas.microsoft.com/office/drawing/2014/main" id="{9D91BF47-949E-4F23-A26D-E1EFA65AA5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itle 64">
            <a:extLst>
              <a:ext uri="{FF2B5EF4-FFF2-40B4-BE49-F238E27FC236}">
                <a16:creationId xmlns:a16="http://schemas.microsoft.com/office/drawing/2014/main" id="{27983871-09D1-4F35-9F83-7884CCE0AB19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Workshop Agenda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B45D642-C780-4EA3-BC08-DE7D97F4BA4C}"/>
              </a:ext>
            </a:extLst>
          </p:cNvPr>
          <p:cNvGrpSpPr/>
          <p:nvPr/>
        </p:nvGrpSpPr>
        <p:grpSpPr>
          <a:xfrm>
            <a:off x="614363" y="1143000"/>
            <a:ext cx="10993437" cy="3809403"/>
            <a:chOff x="614363" y="1600805"/>
            <a:chExt cx="10993437" cy="380940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0F430B-EC1D-4A45-B7DE-68A422FB37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98132" y="4992698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9FE1F58-F1B8-41C7-B410-14F8EEDF14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8132" y="4512263"/>
              <a:ext cx="10509668" cy="414175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57A4F7B-79DB-4E61-8B14-170E6DED49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8132" y="402540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70CCB97-938A-4AE0-BAC1-6FEE34FFF8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8132" y="3541631"/>
              <a:ext cx="10509668" cy="414174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B6D4ECF-EE91-4D3C-8BEE-22DF7E111A24}"/>
                </a:ext>
              </a:extLst>
            </p:cNvPr>
            <p:cNvGrpSpPr/>
            <p:nvPr/>
          </p:nvGrpSpPr>
          <p:grpSpPr>
            <a:xfrm>
              <a:off x="614363" y="1606309"/>
              <a:ext cx="10915598" cy="3803899"/>
              <a:chOff x="609605" y="1700213"/>
              <a:chExt cx="10460708" cy="364538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EF2B24F-FFDB-4BC5-B4D7-0D04D07BF59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10">
                <a:hlinkClick r:id="" action="ppaction://noaction"/>
                <a:extLst>
                  <a:ext uri="{FF2B5EF4-FFF2-40B4-BE49-F238E27FC236}">
                    <a16:creationId xmlns:a16="http://schemas.microsoft.com/office/drawing/2014/main" id="{30DA424C-13BC-4D7F-A536-CE1C84BA607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9054938" y="494548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04:50 PM – 05:00 PM</a:t>
                </a:r>
              </a:p>
            </p:txBody>
          </p:sp>
          <p:sp>
            <p:nvSpPr>
              <p:cNvPr id="110" name="Rectangle 109">
                <a:hlinkClick r:id="" action="ppaction://noaction"/>
                <a:extLst>
                  <a:ext uri="{FF2B5EF4-FFF2-40B4-BE49-F238E27FC236}">
                    <a16:creationId xmlns:a16="http://schemas.microsoft.com/office/drawing/2014/main" id="{20DAF9D2-297E-4E79-97A2-C3659BFEF8C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5719776" y="494548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08">
                <a:hlinkClick r:id="" action="ppaction://noaction"/>
                <a:extLst>
                  <a:ext uri="{FF2B5EF4-FFF2-40B4-BE49-F238E27FC236}">
                    <a16:creationId xmlns:a16="http://schemas.microsoft.com/office/drawing/2014/main" id="{3726AAC5-935B-4556-9B8C-A49A5E2D24AA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073214" y="494548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Q&amp;A</a:t>
                </a:r>
              </a:p>
            </p:txBody>
          </p:sp>
          <p:sp>
            <p:nvSpPr>
              <p:cNvPr id="108" name="Rectangle 10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543B00-6088-4CB1-8E3F-C542AEC240D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09605" y="494548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8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AE50CF-DF75-491A-9643-ECDDA96DDA3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04">
                <a:hlinkClick r:id="" action="ppaction://noaction"/>
                <a:extLst>
                  <a:ext uri="{FF2B5EF4-FFF2-40B4-BE49-F238E27FC236}">
                    <a16:creationId xmlns:a16="http://schemas.microsoft.com/office/drawing/2014/main" id="{89257CE2-42EA-4E71-8B38-9E1FC6B25A55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9058001" y="448187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04:20 PM – 04:50 PM</a:t>
                </a:r>
              </a:p>
            </p:txBody>
          </p:sp>
          <p:sp>
            <p:nvSpPr>
              <p:cNvPr id="104" name="Rectangle 103">
                <a:hlinkClick r:id="" action="ppaction://noaction"/>
                <a:extLst>
                  <a:ext uri="{FF2B5EF4-FFF2-40B4-BE49-F238E27FC236}">
                    <a16:creationId xmlns:a16="http://schemas.microsoft.com/office/drawing/2014/main" id="{6E20D081-003E-416E-970D-EBD9648100B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5719776" y="448187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>
                <a:hlinkClick r:id="" action="ppaction://noaction"/>
                <a:extLst>
                  <a:ext uri="{FF2B5EF4-FFF2-40B4-BE49-F238E27FC236}">
                    <a16:creationId xmlns:a16="http://schemas.microsoft.com/office/drawing/2014/main" id="{C4AC22EA-03C0-4782-8605-D3EBBA3C875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073214" y="448187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Hands-on Exercises</a:t>
                </a:r>
              </a:p>
            </p:txBody>
          </p:sp>
          <p:sp>
            <p:nvSpPr>
              <p:cNvPr id="102" name="Rectangle 101">
                <a:hlinkClick r:id="" action="ppaction://noaction"/>
                <a:extLst>
                  <a:ext uri="{FF2B5EF4-FFF2-40B4-BE49-F238E27FC236}">
                    <a16:creationId xmlns:a16="http://schemas.microsoft.com/office/drawing/2014/main" id="{A6BDD113-3210-4E2D-85CB-FEADEE78956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609605" y="448187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4F1A4C-01E5-4965-A323-70CEDD165AA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98">
                <a:hlinkClick r:id="" action="ppaction://noaction"/>
                <a:extLst>
                  <a:ext uri="{FF2B5EF4-FFF2-40B4-BE49-F238E27FC236}">
                    <a16:creationId xmlns:a16="http://schemas.microsoft.com/office/drawing/2014/main" id="{6396F0A4-0E27-44EA-AF7D-9E0DBC29FF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061750" y="4018263"/>
                <a:ext cx="2008563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000000"/>
                    </a:solidFill>
                  </a:rPr>
                  <a:t>04:15 PM – 04:20 PM</a:t>
                </a:r>
              </a:p>
            </p:txBody>
          </p:sp>
          <p:sp>
            <p:nvSpPr>
              <p:cNvPr id="98" name="Rectangle 9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FBC844-5A9E-4D3E-8D7D-E3453D7DBBB1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19776" y="401826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96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9FBF7-FCC4-4823-B957-1C8CD228E59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073214" y="401826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Charts: Histogram and Scatter Plot</a:t>
                </a:r>
              </a:p>
            </p:txBody>
          </p:sp>
          <p:sp>
            <p:nvSpPr>
              <p:cNvPr id="96" name="Rectangle 95">
                <a:hlinkClick r:id="" action="ppaction://noaction"/>
                <a:extLst>
                  <a:ext uri="{FF2B5EF4-FFF2-40B4-BE49-F238E27FC236}">
                    <a16:creationId xmlns:a16="http://schemas.microsoft.com/office/drawing/2014/main" id="{C32EB014-9D29-4B34-B135-7123A0B5596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609605" y="401826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C381360-B0E5-4473-90F4-DBFD0DF61A3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91">
                <a:hlinkClick r:id="" action="ppaction://noaction"/>
                <a:extLst>
                  <a:ext uri="{FF2B5EF4-FFF2-40B4-BE49-F238E27FC236}">
                    <a16:creationId xmlns:a16="http://schemas.microsoft.com/office/drawing/2014/main" id="{CC8936F4-1BD4-4954-919E-B4A82B2161A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719776" y="355465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>
                <a:hlinkClick r:id="" action="ppaction://noaction"/>
                <a:extLst>
                  <a:ext uri="{FF2B5EF4-FFF2-40B4-BE49-F238E27FC236}">
                    <a16:creationId xmlns:a16="http://schemas.microsoft.com/office/drawing/2014/main" id="{CEAA9E4C-0BD3-47C1-94B2-85BAA0DA34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073214" y="355465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Regression Analysis</a:t>
                </a:r>
              </a:p>
            </p:txBody>
          </p:sp>
          <p:sp>
            <p:nvSpPr>
              <p:cNvPr id="90" name="Rectangle 89">
                <a:hlinkClick r:id="" action="ppaction://noaction"/>
                <a:extLst>
                  <a:ext uri="{FF2B5EF4-FFF2-40B4-BE49-F238E27FC236}">
                    <a16:creationId xmlns:a16="http://schemas.microsoft.com/office/drawing/2014/main" id="{6DD0CDB4-24C9-40BD-969A-471DEC4D64E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09605" y="355465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75017B-B7DB-4D81-93AB-F80038401686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85">
                <a:hlinkClick r:id="" action="ppaction://noaction"/>
                <a:extLst>
                  <a:ext uri="{FF2B5EF4-FFF2-40B4-BE49-F238E27FC236}">
                    <a16:creationId xmlns:a16="http://schemas.microsoft.com/office/drawing/2014/main" id="{8461E5E0-7A8F-405A-AD7B-944BE2D16B3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5719776" y="309104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84">
                <a:hlinkClick r:id="" action="ppaction://noaction"/>
                <a:extLst>
                  <a:ext uri="{FF2B5EF4-FFF2-40B4-BE49-F238E27FC236}">
                    <a16:creationId xmlns:a16="http://schemas.microsoft.com/office/drawing/2014/main" id="{AAFC0C97-A982-4E1F-8D23-9BB5D317706C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073214" y="309104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Summary Statistics</a:t>
                </a:r>
              </a:p>
            </p:txBody>
          </p:sp>
          <p:sp>
            <p:nvSpPr>
              <p:cNvPr id="84" name="Rectangle 83">
                <a:hlinkClick r:id="" action="ppaction://noaction"/>
                <a:extLst>
                  <a:ext uri="{FF2B5EF4-FFF2-40B4-BE49-F238E27FC236}">
                    <a16:creationId xmlns:a16="http://schemas.microsoft.com/office/drawing/2014/main" id="{B065BAE9-4AD3-4EA2-89D3-CA5B454BB491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09605" y="309104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9778AC7-4563-4267-9C8D-C8686EA9D0E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79">
                <a:hlinkClick r:id="" action="ppaction://noaction"/>
                <a:extLst>
                  <a:ext uri="{FF2B5EF4-FFF2-40B4-BE49-F238E27FC236}">
                    <a16:creationId xmlns:a16="http://schemas.microsoft.com/office/drawing/2014/main" id="{04CA117E-0B11-4033-97F8-5BA3EB8B705B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5719776" y="262743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>
                <a:hlinkClick r:id="" action="ppaction://noaction"/>
                <a:extLst>
                  <a:ext uri="{FF2B5EF4-FFF2-40B4-BE49-F238E27FC236}">
                    <a16:creationId xmlns:a16="http://schemas.microsoft.com/office/drawing/2014/main" id="{11DDA232-126D-46DC-8809-BBBC8CFCD956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073214" y="262743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Define Data</a:t>
                </a:r>
              </a:p>
            </p:txBody>
          </p:sp>
          <p:sp>
            <p:nvSpPr>
              <p:cNvPr id="78" name="Rectangle 77">
                <a:hlinkClick r:id="" action="ppaction://noaction"/>
                <a:extLst>
                  <a:ext uri="{FF2B5EF4-FFF2-40B4-BE49-F238E27FC236}">
                    <a16:creationId xmlns:a16="http://schemas.microsoft.com/office/drawing/2014/main" id="{BFE85829-255D-4B1B-AC64-553B0F8F27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609605" y="262743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ECA4CD-FA8C-433C-BCFF-ADFBC6236E4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609605" y="216382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73">
                <a:hlinkClick r:id="" action="ppaction://noaction"/>
                <a:extLst>
                  <a:ext uri="{FF2B5EF4-FFF2-40B4-BE49-F238E27FC236}">
                    <a16:creationId xmlns:a16="http://schemas.microsoft.com/office/drawing/2014/main" id="{3B39DF30-DAA7-46CE-9D46-FB6BAF44018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19776" y="216382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72">
                <a:hlinkClick r:id="" action="ppaction://noaction"/>
                <a:extLst>
                  <a:ext uri="{FF2B5EF4-FFF2-40B4-BE49-F238E27FC236}">
                    <a16:creationId xmlns:a16="http://schemas.microsoft.com/office/drawing/2014/main" id="{186933FF-DEB6-418D-A011-38B4861BAA3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073214" y="216382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Data Import</a:t>
                </a:r>
              </a:p>
            </p:txBody>
          </p:sp>
          <p:sp>
            <p:nvSpPr>
              <p:cNvPr id="72" name="Rectangle 71">
                <a:hlinkClick r:id="" action="ppaction://noaction"/>
                <a:extLst>
                  <a:ext uri="{FF2B5EF4-FFF2-40B4-BE49-F238E27FC236}">
                    <a16:creationId xmlns:a16="http://schemas.microsoft.com/office/drawing/2014/main" id="{7FE675A6-2275-4020-B483-E7FB13A5A0DF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609605" y="216382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D006FFA-EBA8-498D-A21B-634E33DD0CC9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609605" y="1700213"/>
                <a:ext cx="400109" cy="400109"/>
              </a:xfrm>
              <a:prstGeom prst="rect">
                <a:avLst/>
              </a:prstGeom>
              <a:solidFill>
                <a:srgbClr val="80808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67">
                <a:hlinkClick r:id="" action="ppaction://noaction"/>
                <a:extLst>
                  <a:ext uri="{FF2B5EF4-FFF2-40B4-BE49-F238E27FC236}">
                    <a16:creationId xmlns:a16="http://schemas.microsoft.com/office/drawing/2014/main" id="{735C3FBF-D2BE-4EFB-8CF4-D5655341EDA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5719776" y="1700213"/>
                <a:ext cx="65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6">
                <a:hlinkClick r:id="" action="ppaction://noaction"/>
                <a:extLst>
                  <a:ext uri="{FF2B5EF4-FFF2-40B4-BE49-F238E27FC236}">
                    <a16:creationId xmlns:a16="http://schemas.microsoft.com/office/drawing/2014/main" id="{7C8373D6-966E-412B-A49D-F3CD8D71CCF8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073214" y="1700213"/>
                <a:ext cx="3488136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000000"/>
                    </a:solidFill>
                  </a:rPr>
                  <a:t>User Interface: Console</a:t>
                </a:r>
              </a:p>
            </p:txBody>
          </p:sp>
          <p:sp>
            <p:nvSpPr>
              <p:cNvPr id="66" name="Rectangle 65">
                <a:hlinkClick r:id="" action="ppaction://noaction"/>
                <a:extLst>
                  <a:ext uri="{FF2B5EF4-FFF2-40B4-BE49-F238E27FC236}">
                    <a16:creationId xmlns:a16="http://schemas.microsoft.com/office/drawing/2014/main" id="{F8051576-6383-426C-BC4D-2CB3FA9ACB46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9605" y="1700213"/>
                <a:ext cx="400109" cy="400110"/>
              </a:xfrm>
              <a:prstGeom prst="rect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accent1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162" name="Rectangle 161">
              <a:hlinkClick r:id="" action="ppaction://noaction"/>
              <a:extLst>
                <a:ext uri="{FF2B5EF4-FFF2-40B4-BE49-F238E27FC236}">
                  <a16:creationId xmlns:a16="http://schemas.microsoft.com/office/drawing/2014/main" id="{3D9B3890-2550-4501-8A1C-3053C2374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432381" y="3544484"/>
              <a:ext cx="2094817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03:45 PM – 04:15 PM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DBE1D63-DE7C-4C3A-A08B-608B375716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98132" y="3057860"/>
              <a:ext cx="10509668" cy="41726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5" name="Rectangle 164">
              <a:hlinkClick r:id="" action="ppaction://noaction"/>
              <a:extLst>
                <a:ext uri="{FF2B5EF4-FFF2-40B4-BE49-F238E27FC236}">
                  <a16:creationId xmlns:a16="http://schemas.microsoft.com/office/drawing/2014/main" id="{18764F24-F82B-4AF0-BDA0-812BB84F57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432381" y="3060714"/>
              <a:ext cx="209529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03:25 PM – 03:45 PM</a:t>
              </a:r>
            </a:p>
          </p:txBody>
        </p:sp>
        <p:sp>
          <p:nvSpPr>
            <p:cNvPr id="166" name="Rectangle 165">
              <a:hlinkClick r:id="" action="ppaction://noaction"/>
              <a:extLst>
                <a:ext uri="{FF2B5EF4-FFF2-40B4-BE49-F238E27FC236}">
                  <a16:creationId xmlns:a16="http://schemas.microsoft.com/office/drawing/2014/main" id="{C83115A4-90AB-428A-9E24-A24712C87D4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98132" y="305761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Summary Statistics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419F617-4F2C-4D2E-BA15-1807CB0AE3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98132" y="2573849"/>
              <a:ext cx="10509668" cy="417509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hlinkClick r:id="" action="ppaction://noaction"/>
              <a:extLst>
                <a:ext uri="{FF2B5EF4-FFF2-40B4-BE49-F238E27FC236}">
                  <a16:creationId xmlns:a16="http://schemas.microsoft.com/office/drawing/2014/main" id="{59E968C2-8BAE-4710-AF7A-FA034C21F6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432381" y="2576944"/>
              <a:ext cx="2095633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03:10 PM – 03:25 PM</a:t>
              </a:r>
            </a:p>
          </p:txBody>
        </p:sp>
        <p:sp>
          <p:nvSpPr>
            <p:cNvPr id="169" name="Rectangle 168">
              <a:hlinkClick r:id="" action="ppaction://noaction"/>
              <a:extLst>
                <a:ext uri="{FF2B5EF4-FFF2-40B4-BE49-F238E27FC236}">
                  <a16:creationId xmlns:a16="http://schemas.microsoft.com/office/drawing/2014/main" id="{5B38106A-E9C3-44E5-9E67-94251596137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98132" y="257384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Define Data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87880F4-0C68-4662-B642-D671B9B4AA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8132" y="2087909"/>
              <a:ext cx="10509668" cy="417752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>
              <a:hlinkClick r:id="" action="ppaction://noaction"/>
              <a:extLst>
                <a:ext uri="{FF2B5EF4-FFF2-40B4-BE49-F238E27FC236}">
                  <a16:creationId xmlns:a16="http://schemas.microsoft.com/office/drawing/2014/main" id="{E5E07F88-48CE-4E48-BD5C-4D2582A98FB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32381" y="2093174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03:05 PM – 03:10 PM</a:t>
              </a:r>
            </a:p>
          </p:txBody>
        </p:sp>
        <p:sp>
          <p:nvSpPr>
            <p:cNvPr id="172" name="Rectangle 171">
              <a:hlinkClick r:id="" action="ppaction://noaction"/>
              <a:extLst>
                <a:ext uri="{FF2B5EF4-FFF2-40B4-BE49-F238E27FC236}">
                  <a16:creationId xmlns:a16="http://schemas.microsoft.com/office/drawing/2014/main" id="{62D746B8-7A0B-43C2-9A81-B217ACEBD93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8132" y="209007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Data Import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14BD7FC-880C-47F3-BBC4-EFAC87D0BED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98132" y="1606308"/>
              <a:ext cx="10509668" cy="417508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5" name="Rectangle 174">
              <a:hlinkClick r:id="" action="ppaction://noaction"/>
              <a:extLst>
                <a:ext uri="{FF2B5EF4-FFF2-40B4-BE49-F238E27FC236}">
                  <a16:creationId xmlns:a16="http://schemas.microsoft.com/office/drawing/2014/main" id="{2267279D-B973-461A-801C-537840A251E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8132" y="1606309"/>
              <a:ext cx="4646388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User Interface: Console</a:t>
              </a:r>
            </a:p>
          </p:txBody>
        </p:sp>
        <p:sp>
          <p:nvSpPr>
            <p:cNvPr id="176" name="Rectangle 175">
              <a:hlinkClick r:id="" action="ppaction://noaction"/>
              <a:extLst>
                <a:ext uri="{FF2B5EF4-FFF2-40B4-BE49-F238E27FC236}">
                  <a16:creationId xmlns:a16="http://schemas.microsoft.com/office/drawing/2014/main" id="{A74468E6-689D-4F54-AE5B-136B93A94D5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9432381" y="1600805"/>
              <a:ext cx="2095905" cy="41750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</a:rPr>
                <a:t>03:00 PM – 03:05 PM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889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72" name="Content Placeholder 1">
            <a:extLst>
              <a:ext uri="{FF2B5EF4-FFF2-40B4-BE49-F238E27FC236}">
                <a16:creationId xmlns:a16="http://schemas.microsoft.com/office/drawing/2014/main" id="{A1EB4FDE-A283-4E63-A8B8-D5EE07F61121}"/>
              </a:ext>
            </a:extLst>
          </p:cNvPr>
          <p:cNvSpPr txBox="1">
            <a:spLocks/>
          </p:cNvSpPr>
          <p:nvPr/>
        </p:nvSpPr>
        <p:spPr>
          <a:xfrm>
            <a:off x="666730" y="1152053"/>
            <a:ext cx="5295037" cy="47832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How about Income variable?</a:t>
            </a:r>
          </a:p>
          <a:p>
            <a:pPr lvl="1">
              <a:spcAft>
                <a:spcPts val="1200"/>
              </a:spcAft>
            </a:pPr>
            <a:r>
              <a:rPr lang="en-US" sz="1800" i="1" dirty="0">
                <a:latin typeface="Roboto" panose="02000000000000000000" pitchFamily="2" charset="0"/>
              </a:rPr>
              <a:t>INC910213</a:t>
            </a:r>
            <a:r>
              <a:rPr lang="en-US" sz="1800" dirty="0">
                <a:latin typeface="Roboto" panose="02000000000000000000" pitchFamily="2" charset="0"/>
              </a:rPr>
              <a:t>: Per Capita Income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From checking the correlation table, what can we infer about the relationship between the level of education and per capital income level?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If we assume that the impact of income on political leanings differ by the education level, we can use two methods: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b="1" dirty="0">
                <a:latin typeface="Roboto" panose="02000000000000000000" pitchFamily="2" charset="0"/>
              </a:rPr>
              <a:t>1) Interaction Terms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2) Instrumental Variable (IV)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C148F48-199E-294B-AB95-DD28AC6A1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1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D83062F-89CE-437E-ABDD-514D343FE8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D83062F-89CE-437E-ABDD-514D343FE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E9F5FCD-3B62-4139-A6CB-86D13E5D36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79566-EB80-4DEA-9C9E-F087232E38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6" name="on" hidden="1">
              <a:extLst>
                <a:ext uri="{FF2B5EF4-FFF2-40B4-BE49-F238E27FC236}">
                  <a16:creationId xmlns:a16="http://schemas.microsoft.com/office/drawing/2014/main" id="{73813709-E39C-4CCA-9E0D-44C3669C1D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off" hidden="1">
              <a:extLst>
                <a:ext uri="{FF2B5EF4-FFF2-40B4-BE49-F238E27FC236}">
                  <a16:creationId xmlns:a16="http://schemas.microsoft.com/office/drawing/2014/main" id="{C0720804-FE1B-482E-90F8-C3F5C4398FB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8" name="1">
              <a:extLst>
                <a:ext uri="{FF2B5EF4-FFF2-40B4-BE49-F238E27FC236}">
                  <a16:creationId xmlns:a16="http://schemas.microsoft.com/office/drawing/2014/main" id="{552BEAB8-43B0-45A0-AAA8-C58B758ACB2A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486F0FD0-B0CD-43B1-82BC-32F90D05929E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07749EFE-61EF-492D-88B0-717EF87FE9E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AF88B77D-09DD-4CE2-BAF6-11480950418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3DBB07C5-2BFD-43B6-BD78-D9BF6A44F8FF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A42A5EC0-6AD4-4CDF-964E-2644A4189DC8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04A79D59-9A04-459C-856C-F268964B8D6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DDBD349A-59F9-45CA-A102-5BE172B39AD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07E0F8FC-D163-480A-B781-0DD9F4C4B60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6819EEB-3830-4ADD-8AEE-96FACBC1A46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C80C79B8-3E1A-454F-BDF3-3928622ABE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BEAB18DE-E3CD-4551-8738-5617AFF183A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CDA63FAB-A421-47B0-840D-474F0E9E10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F20C7FED-470F-4B65-A2B7-F988E91E49B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948CD541-DB9A-4E18-8F02-1724B8B3E6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2D2E0DFA-C542-4B3E-908B-388D5EC414D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D84E3014-970F-453B-ADFA-541BDF02644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6A717967-3F15-4072-B576-127047BF57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0E2E09E4-C6FB-43AB-B7A0-8DBBE04F405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28A563C4-6028-4B4E-9FA4-027810BF34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F254A57-4BCB-4202-B10C-1B6F59E41D1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48F62AD8-81E9-47C2-BB78-22A78643F7E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7A182050-D9BA-4C63-9B45-B534A2D0E34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0772758-4822-487B-A6AF-70E2D0E371B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32FD4E22-57E6-45A9-8604-F26695DF773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6AF6F037-5A65-4BE0-B987-18C574834D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000" i="1" dirty="0">
                    <a:latin typeface="Roboto" panose="02000000000000000000" pitchFamily="2" charset="0"/>
                  </a:rPr>
                  <a:t>Let’s try to make interaction term from the two variables:</a:t>
                </a:r>
                <a:endParaRPr lang="en-US" sz="2000" b="1" i="1" dirty="0">
                  <a:latin typeface="Roboto" panose="02000000000000000000" pitchFamily="2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685_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910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US" sz="2000" b="1">
                          <a:latin typeface="Cambria Math" panose="02040503050406030204" pitchFamily="18" charset="0"/>
                        </a:rPr>
                        <m:t>685213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2000" b="1" smtClean="0">
                          <a:latin typeface="Cambria Math" panose="02040503050406030204" pitchFamily="18" charset="0"/>
                        </a:rPr>
                        <m:t>INC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𝟗𝟏𝟎𝟐𝟏𝟑</m:t>
                      </m:r>
                    </m:oMath>
                  </m:oMathPara>
                </a14:m>
                <a:endParaRPr lang="en-US" sz="2000" b="1" i="1" dirty="0">
                  <a:latin typeface="Roboto" panose="02000000000000000000" pitchFamily="2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Use </a:t>
                </a: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gen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edu685_inc910 = edu685213 * inc910213</a:t>
                </a:r>
                <a:r>
                  <a:rPr lang="en-US" sz="2000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en-US" sz="2000" dirty="0">
                    <a:latin typeface="Roboto" panose="02000000000000000000" pitchFamily="2" charset="0"/>
                  </a:rPr>
                  <a:t>command to generate the interaction variable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Roboto" panose="02000000000000000000" pitchFamily="2" charset="0"/>
                  </a:rPr>
                  <a:t>Regress the following:</a:t>
                </a:r>
                <a:br>
                  <a:rPr lang="en-US" sz="2000" dirty="0">
                    <a:latin typeface="Roboto" panose="02000000000000000000" pitchFamily="2" charset="0"/>
                  </a:rPr>
                </a:br>
                <a:r>
                  <a:rPr lang="en-US" sz="2000" b="1" i="1" dirty="0">
                    <a:solidFill>
                      <a:srgbClr val="002060"/>
                    </a:solidFill>
                    <a:latin typeface="Roboto" panose="02000000000000000000" pitchFamily="2" charset="0"/>
                  </a:rPr>
                  <a:t>reg</a:t>
                </a:r>
                <a:r>
                  <a:rPr lang="en-US" sz="2000" b="1" i="1" dirty="0">
                    <a:latin typeface="Roboto" panose="02000000000000000000" pitchFamily="2" charset="0"/>
                  </a:rPr>
                  <a:t> </a:t>
                </a:r>
                <a:r>
                  <a:rPr lang="en-US" sz="2000" b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rep </a:t>
                </a:r>
                <a:r>
                  <a:rPr lang="en-US" sz="2000" b="1" i="1" dirty="0">
                    <a:solidFill>
                      <a:schemeClr val="bg2"/>
                    </a:solidFill>
                    <a:latin typeface="Roboto" panose="02000000000000000000" pitchFamily="2" charset="0"/>
                  </a:rPr>
                  <a:t>edu685213 age295214 rhi825214 inc910213 edu685_inc910</a:t>
                </a:r>
                <a:endParaRPr lang="en-US" sz="2000" i="1" dirty="0">
                  <a:latin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72" name="Content Placeholder 1">
                <a:extLst>
                  <a:ext uri="{FF2B5EF4-FFF2-40B4-BE49-F238E27FC236}">
                    <a16:creationId xmlns:a16="http://schemas.microsoft.com/office/drawing/2014/main" id="{A1EB4FDE-A283-4E63-A8B8-D5EE07F61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0" y="1152053"/>
                <a:ext cx="5295037" cy="4783249"/>
              </a:xfrm>
              <a:prstGeom prst="rect">
                <a:avLst/>
              </a:prstGeom>
              <a:blipFill>
                <a:blip r:embed="rId8"/>
                <a:stretch>
                  <a:fillRect l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AC1596EE-9D80-1D42-B9F2-65C6C96E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6" y="2417807"/>
            <a:ext cx="4469104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B84F5DB-BE1B-4CFC-9868-E815497E0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Multiple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1F4573E-0EE6-4D21-83A1-57A20BC09954}"/>
              </a:ext>
            </a:extLst>
          </p:cNvPr>
          <p:cNvSpPr txBox="1">
            <a:spLocks/>
          </p:cNvSpPr>
          <p:nvPr/>
        </p:nvSpPr>
        <p:spPr>
          <a:xfrm>
            <a:off x="730102" y="1207805"/>
            <a:ext cx="5295037" cy="44423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Our final model exhibits relatively high performance with coefficients statistically significant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Adjusted R-Squared: 0.4324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Each coefficient represents a percentage point difference on selecting Trump by a unit change in the variable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(e.g., having </a:t>
            </a:r>
            <a:r>
              <a:rPr lang="en-US" sz="1800" b="1" u="sng" dirty="0">
                <a:latin typeface="Roboto" panose="02000000000000000000" pitchFamily="2" charset="0"/>
              </a:rPr>
              <a:t>1% higher proportion</a:t>
            </a:r>
            <a:r>
              <a:rPr lang="en-US" sz="1800" dirty="0">
                <a:latin typeface="Roboto" panose="02000000000000000000" pitchFamily="2" charset="0"/>
              </a:rPr>
              <a:t> of </a:t>
            </a:r>
            <a:r>
              <a:rPr lang="en-US" sz="1800" i="1" dirty="0">
                <a:latin typeface="Roboto" panose="02000000000000000000" pitchFamily="2" charset="0"/>
              </a:rPr>
              <a:t>Persons under 18 years</a:t>
            </a:r>
            <a:r>
              <a:rPr lang="en-US" sz="1800" dirty="0">
                <a:latin typeface="Roboto" panose="02000000000000000000" pitchFamily="2" charset="0"/>
              </a:rPr>
              <a:t> lead to </a:t>
            </a:r>
            <a:r>
              <a:rPr lang="en-US" sz="1800" b="1" u="sng" dirty="0">
                <a:latin typeface="Roboto" panose="02000000000000000000" pitchFamily="2" charset="0"/>
              </a:rPr>
              <a:t>1.66 </a:t>
            </a:r>
            <a:r>
              <a:rPr lang="en-US" sz="1800" b="1" u="sng" dirty="0" err="1">
                <a:latin typeface="Roboto" panose="02000000000000000000" pitchFamily="2" charset="0"/>
              </a:rPr>
              <a:t>p.p</a:t>
            </a:r>
            <a:r>
              <a:rPr lang="en-US" sz="1800" b="1" u="sng" dirty="0">
                <a:latin typeface="Roboto" panose="02000000000000000000" pitchFamily="2" charset="0"/>
              </a:rPr>
              <a:t> increase</a:t>
            </a:r>
            <a:r>
              <a:rPr lang="en-US" sz="1800" dirty="0">
                <a:latin typeface="Roboto" panose="02000000000000000000" pitchFamily="2" charset="0"/>
              </a:rPr>
              <a:t> in chances of </a:t>
            </a:r>
            <a:r>
              <a:rPr lang="en-US" sz="1800" i="1" dirty="0">
                <a:latin typeface="Roboto" panose="02000000000000000000" pitchFamily="2" charset="0"/>
              </a:rPr>
              <a:t>selecting Trump</a:t>
            </a:r>
            <a:r>
              <a:rPr lang="en-US" sz="1800" dirty="0">
                <a:latin typeface="Roboto" panose="02000000000000000000" pitchFamily="2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BONUS: Instead of Linear Regression</a:t>
            </a:r>
            <a:br>
              <a:rPr lang="en-US" sz="2000" dirty="0">
                <a:latin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</a:rPr>
              <a:t>model, what can we use to address this </a:t>
            </a:r>
            <a:r>
              <a:rPr lang="en-US" sz="2000" i="1" dirty="0">
                <a:latin typeface="Roboto" panose="02000000000000000000" pitchFamily="2" charset="0"/>
              </a:rPr>
              <a:t>classification problem</a:t>
            </a:r>
            <a:r>
              <a:rPr lang="en-US" sz="2000" dirty="0">
                <a:latin typeface="Roboto" panose="02000000000000000000" pitchFamily="2" charset="0"/>
              </a:rPr>
              <a:t>?</a:t>
            </a:r>
          </a:p>
        </p:txBody>
      </p:sp>
      <p:pic>
        <p:nvPicPr>
          <p:cNvPr id="64" name="Picture 63" descr="Table&#10;&#10;Description automatically generated">
            <a:extLst>
              <a:ext uri="{FF2B5EF4-FFF2-40B4-BE49-F238E27FC236}">
                <a16:creationId xmlns:a16="http://schemas.microsoft.com/office/drawing/2014/main" id="{70BBA544-DC70-BC4E-9501-C877C0803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25" y="1921867"/>
            <a:ext cx="5386829" cy="30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9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84F5DB-BE1B-4CFC-9868-E815497E0F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8417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B77F3D-3C34-4981-9CF8-B18DBB53D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5FEE8-D2FF-4DAF-849B-7D3B63F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Regression – Logistic Regression 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D93F8-7461-4819-BD19-BFD7E3147A4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6923A4D-7B93-410D-B8C6-F8F36A20681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931D7650-9E45-4246-95DE-AEEB83430A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2343B0D2-842A-44B8-AC49-3A1C62CA1A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C9732DA2-BD82-4404-A345-1DF752958F5B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590B8E58-9942-4509-AB49-461DC59C15C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9B9732B1-D193-45CB-AA5E-7388F3D476EE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2" name="5">
              <a:extLst>
                <a:ext uri="{FF2B5EF4-FFF2-40B4-BE49-F238E27FC236}">
                  <a16:creationId xmlns:a16="http://schemas.microsoft.com/office/drawing/2014/main" id="{AF968AF3-1CA5-48B7-B48D-BA3295D74F1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3" name="6">
              <a:extLst>
                <a:ext uri="{FF2B5EF4-FFF2-40B4-BE49-F238E27FC236}">
                  <a16:creationId xmlns:a16="http://schemas.microsoft.com/office/drawing/2014/main" id="{48C954F6-423E-4E1C-B3FA-B030AF151E51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4" name="7">
              <a:extLst>
                <a:ext uri="{FF2B5EF4-FFF2-40B4-BE49-F238E27FC236}">
                  <a16:creationId xmlns:a16="http://schemas.microsoft.com/office/drawing/2014/main" id="{CC115012-EBEF-4ED3-B6C4-2FF51AADB6C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5" name="8" hidden="1">
              <a:extLst>
                <a:ext uri="{FF2B5EF4-FFF2-40B4-BE49-F238E27FC236}">
                  <a16:creationId xmlns:a16="http://schemas.microsoft.com/office/drawing/2014/main" id="{2627801F-9470-4012-8514-AF3A994A64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6" name="9" hidden="1">
              <a:extLst>
                <a:ext uri="{FF2B5EF4-FFF2-40B4-BE49-F238E27FC236}">
                  <a16:creationId xmlns:a16="http://schemas.microsoft.com/office/drawing/2014/main" id="{6842A087-DBF7-49FD-B83F-7D1C1906BF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47" name="10" hidden="1">
              <a:extLst>
                <a:ext uri="{FF2B5EF4-FFF2-40B4-BE49-F238E27FC236}">
                  <a16:creationId xmlns:a16="http://schemas.microsoft.com/office/drawing/2014/main" id="{BDC8B336-8BA0-443F-9996-27E3908845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48" name="11" hidden="1">
              <a:extLst>
                <a:ext uri="{FF2B5EF4-FFF2-40B4-BE49-F238E27FC236}">
                  <a16:creationId xmlns:a16="http://schemas.microsoft.com/office/drawing/2014/main" id="{796BF30E-B396-40B6-B445-1E2FA9A373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49" name="12" hidden="1">
              <a:extLst>
                <a:ext uri="{FF2B5EF4-FFF2-40B4-BE49-F238E27FC236}">
                  <a16:creationId xmlns:a16="http://schemas.microsoft.com/office/drawing/2014/main" id="{8A7A3BDC-95F1-418B-BF49-3E13591C8EA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0" name="13" hidden="1">
              <a:extLst>
                <a:ext uri="{FF2B5EF4-FFF2-40B4-BE49-F238E27FC236}">
                  <a16:creationId xmlns:a16="http://schemas.microsoft.com/office/drawing/2014/main" id="{6B20A9DA-BC09-4FE6-8AA2-CB5C9DEF796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1" name="14" hidden="1">
              <a:extLst>
                <a:ext uri="{FF2B5EF4-FFF2-40B4-BE49-F238E27FC236}">
                  <a16:creationId xmlns:a16="http://schemas.microsoft.com/office/drawing/2014/main" id="{E3CAEE2A-2772-4CC7-94BA-7A9379094E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2" name="15" hidden="1">
              <a:extLst>
                <a:ext uri="{FF2B5EF4-FFF2-40B4-BE49-F238E27FC236}">
                  <a16:creationId xmlns:a16="http://schemas.microsoft.com/office/drawing/2014/main" id="{7850469B-9C8A-42A3-80CD-6BADEA1FE69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3" name="16" hidden="1">
              <a:extLst>
                <a:ext uri="{FF2B5EF4-FFF2-40B4-BE49-F238E27FC236}">
                  <a16:creationId xmlns:a16="http://schemas.microsoft.com/office/drawing/2014/main" id="{B25C6527-2943-4A2C-84F6-460CD126D1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4" name="17" hidden="1">
              <a:extLst>
                <a:ext uri="{FF2B5EF4-FFF2-40B4-BE49-F238E27FC236}">
                  <a16:creationId xmlns:a16="http://schemas.microsoft.com/office/drawing/2014/main" id="{944B132C-EFC2-4F7F-80A2-70A23AC40E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5" name="18" hidden="1">
              <a:extLst>
                <a:ext uri="{FF2B5EF4-FFF2-40B4-BE49-F238E27FC236}">
                  <a16:creationId xmlns:a16="http://schemas.microsoft.com/office/drawing/2014/main" id="{1B6BCECC-CFE9-471E-B7B0-8DEAE68FBA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6" name="19" hidden="1">
              <a:extLst>
                <a:ext uri="{FF2B5EF4-FFF2-40B4-BE49-F238E27FC236}">
                  <a16:creationId xmlns:a16="http://schemas.microsoft.com/office/drawing/2014/main" id="{6520A193-B8CC-4C20-987A-C7C6F2D646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57" name="20" hidden="1">
              <a:extLst>
                <a:ext uri="{FF2B5EF4-FFF2-40B4-BE49-F238E27FC236}">
                  <a16:creationId xmlns:a16="http://schemas.microsoft.com/office/drawing/2014/main" id="{606F1223-12BE-4036-89C1-B0B5E6D078E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58" name="21" hidden="1">
              <a:extLst>
                <a:ext uri="{FF2B5EF4-FFF2-40B4-BE49-F238E27FC236}">
                  <a16:creationId xmlns:a16="http://schemas.microsoft.com/office/drawing/2014/main" id="{4618CF6A-D64D-4054-8DBF-B964C03924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59" name="22" hidden="1">
              <a:extLst>
                <a:ext uri="{FF2B5EF4-FFF2-40B4-BE49-F238E27FC236}">
                  <a16:creationId xmlns:a16="http://schemas.microsoft.com/office/drawing/2014/main" id="{B2B2C4DF-D60D-4CC8-9A16-3280FB4060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0" name="23" hidden="1">
              <a:extLst>
                <a:ext uri="{FF2B5EF4-FFF2-40B4-BE49-F238E27FC236}">
                  <a16:creationId xmlns:a16="http://schemas.microsoft.com/office/drawing/2014/main" id="{687DC88F-C670-4A05-BD4D-C1E4A78672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1" name="24" hidden="1">
              <a:extLst>
                <a:ext uri="{FF2B5EF4-FFF2-40B4-BE49-F238E27FC236}">
                  <a16:creationId xmlns:a16="http://schemas.microsoft.com/office/drawing/2014/main" id="{3EA69E9C-0F15-4A71-B8B0-55B2FD65E2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2" name="25" hidden="1">
              <a:extLst>
                <a:ext uri="{FF2B5EF4-FFF2-40B4-BE49-F238E27FC236}">
                  <a16:creationId xmlns:a16="http://schemas.microsoft.com/office/drawing/2014/main" id="{440D3D9C-E0E1-478B-B5DE-01438AD338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3" name="26" hidden="1">
              <a:extLst>
                <a:ext uri="{FF2B5EF4-FFF2-40B4-BE49-F238E27FC236}">
                  <a16:creationId xmlns:a16="http://schemas.microsoft.com/office/drawing/2014/main" id="{57FE2862-174F-4D9C-8111-5559B8F4396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26731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6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1pPr>
                <a:lvl2pPr marL="534617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2pPr>
                <a:lvl3pPr marL="801925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20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3pPr>
                <a:lvl4pPr marL="1069232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7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4pPr>
                <a:lvl5pPr marL="1336541" indent="-267311" algn="l" defTabSz="685406" rtl="0" eaLnBrk="1" latinLnBrk="0" hangingPunct="1">
                  <a:spcBef>
                    <a:spcPts val="0"/>
                  </a:spcBef>
                  <a:spcAft>
                    <a:spcPts val="450"/>
                  </a:spcAft>
                  <a:buClrTx/>
                  <a:buSzPct val="70000"/>
                  <a:buFont typeface="Arial" panose="020B0604020202020204" pitchFamily="34" charset="0"/>
                  <a:buChar char="►"/>
                  <a:defRPr sz="1400" b="0" i="0" kern="1200">
                    <a:solidFill>
                      <a:srgbClr val="000000"/>
                    </a:solidFill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defRPr>
                </a:lvl5pPr>
                <a:lvl6pPr marL="1884866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7569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0273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2975" indent="-171353" algn="l" defTabSz="68540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600" b="1" dirty="0">
                    <a:latin typeface="Roboto" panose="02000000000000000000" pitchFamily="2" charset="0"/>
                  </a:rPr>
                  <a:t>Logistic Regression</a:t>
                </a:r>
                <a:r>
                  <a:rPr lang="en-US" sz="1600" dirty="0">
                    <a:latin typeface="Roboto" panose="02000000000000000000" pitchFamily="2" charset="0"/>
                  </a:rPr>
                  <a:t>: a binary classification model, with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latin typeface="Roboto" panose="02000000000000000000" pitchFamily="2" charset="0"/>
                  </a:rPr>
                  <a:t> range, that outputs probability of an observation to be either of the binary values, using:</a:t>
                </a:r>
                <a:br>
                  <a:rPr lang="en-US" sz="1600" dirty="0">
                    <a:latin typeface="Roboto" panose="02000000000000000000" pitchFamily="2" charset="0"/>
                  </a:rPr>
                </a:br>
                <a:br>
                  <a:rPr lang="en-US" sz="1000" dirty="0">
                    <a:latin typeface="Roboto" panose="02000000000000000000" pitchFamily="2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sz="1600" b="1" dirty="0">
                  <a:latin typeface="Roboto" panose="02000000000000000000" pitchFamily="2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Utilizes Maximum Likelihood Estimation (MLE)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Good for analyzing binary variables since it is bound between 0 and 1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i="1" dirty="0">
                    <a:latin typeface="Roboto" panose="02000000000000000000" pitchFamily="2" charset="0"/>
                  </a:rPr>
                  <a:t>Coefficients: </a:t>
                </a:r>
                <a:r>
                  <a:rPr lang="en-US" sz="1600" dirty="0">
                    <a:latin typeface="Roboto" panose="02000000000000000000" pitchFamily="2" charset="0"/>
                  </a:rPr>
                  <a:t>the expected change in log odds for one-unit increase in one of the independent variables (all held constant)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1600" dirty="0">
                    <a:latin typeface="Roboto" panose="02000000000000000000" pitchFamily="2" charset="0"/>
                  </a:rPr>
                  <a:t>Can be used as a prediction model or as a model for Propensity Score Matching in experimental designs</a:t>
                </a: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F4573E-0EE6-4D21-83A1-57A20BC0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2" y="1207805"/>
                <a:ext cx="5295037" cy="4442386"/>
              </a:xfrm>
              <a:prstGeom prst="rect">
                <a:avLst/>
              </a:prstGeom>
              <a:blipFill>
                <a:blip r:embed="rId8"/>
                <a:stretch>
                  <a:fillRect l="-1675" r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Content Placeholder 37" descr="Table&#10;&#10;Description automatically generated">
            <a:extLst>
              <a:ext uri="{FF2B5EF4-FFF2-40B4-BE49-F238E27FC236}">
                <a16:creationId xmlns:a16="http://schemas.microsoft.com/office/drawing/2014/main" id="{7C063D23-B9E9-6D40-AB35-B285D992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93" y="1598921"/>
            <a:ext cx="5098358" cy="3660153"/>
          </a:xfrm>
        </p:spPr>
      </p:pic>
    </p:spTree>
    <p:extLst>
      <p:ext uri="{BB962C8B-B14F-4D97-AF65-F5344CB8AC3E}">
        <p14:creationId xmlns:p14="http://schemas.microsoft.com/office/powerpoint/2010/main" val="892621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3EC82BB-5DAC-4158-8FFE-A870C6CC8D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329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E06D5F-7386-47CC-B0BB-7FDA52B634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Histogram of </a:t>
            </a:r>
            <a:r>
              <a:rPr kumimoji="0" lang="en-US" b="1" i="1" u="none" strike="noStrike" kern="1200" cap="none" spc="0" normalizeH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INC910213</a:t>
            </a:r>
            <a:endParaRPr kumimoji="0" lang="en-US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pic>
        <p:nvPicPr>
          <p:cNvPr id="96" name="Content Placeholder 70">
            <a:extLst>
              <a:ext uri="{FF2B5EF4-FFF2-40B4-BE49-F238E27FC236}">
                <a16:creationId xmlns:a16="http://schemas.microsoft.com/office/drawing/2014/main" id="{8B0F0B2F-7A8D-46D0-AB61-53BE0A13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9"/>
            <a:ext cx="4197538" cy="3052755"/>
          </a:xfrm>
          <a:prstGeom prst="rect">
            <a:avLst/>
          </a:prstGeom>
        </p:spPr>
      </p:pic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878EC4-3EE5-4E0B-AC11-1E19F5A66E35}"/>
              </a:ext>
            </a:extLst>
          </p:cNvPr>
          <p:cNvSpPr txBox="1"/>
          <p:nvPr/>
        </p:nvSpPr>
        <p:spPr>
          <a:xfrm>
            <a:off x="1713423" y="5575313"/>
            <a:ext cx="3177152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Command: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hist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ubc819213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yhat_ex</a:t>
            </a:r>
            <a:r>
              <a:rPr lang="en-US" b="1" dirty="0">
                <a:solidFill>
                  <a:schemeClr val="bg2"/>
                </a:solidFill>
              </a:rPr>
              <a:t> sbo001207 pst045214, 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</a:t>
            </a:r>
          </a:p>
        </p:txBody>
      </p:sp>
      <p:pic>
        <p:nvPicPr>
          <p:cNvPr id="63" name="Content Placeholder 12">
            <a:extLst>
              <a:ext uri="{FF2B5EF4-FFF2-40B4-BE49-F238E27FC236}">
                <a16:creationId xmlns:a16="http://schemas.microsoft.com/office/drawing/2014/main" id="{B8ED83E0-4912-3347-B163-14E79BF8B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9"/>
            <a:ext cx="4197537" cy="3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0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32E2ED-0F97-4A4C-99A3-4693FC1850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474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E902C2-8F9C-4EF3-B17C-38E465F40C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64" name="Content Placeholder 9">
            <a:extLst>
              <a:ext uri="{FF2B5EF4-FFF2-40B4-BE49-F238E27FC236}">
                <a16:creationId xmlns:a16="http://schemas.microsoft.com/office/drawing/2014/main" id="{20D16767-9281-49E8-B718-3EA5A4934995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7" y="1940208"/>
            <a:ext cx="4197537" cy="3052754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391A417A-CB64-4BFF-905C-358B9AF76853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40208"/>
            <a:ext cx="4197538" cy="305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Regression Plot</a:t>
            </a:r>
            <a:endParaRPr kumimoji="0" lang="en-US" b="1" i="0" u="none" strike="noStrike" kern="1200" cap="none" spc="0" normalizeH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9627330C-2D8F-44C8-A14A-681CC3B861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bIns="27432"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Regression Plot of Simple Logistic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Regression (Logit)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98" name="AutoShape 2">
            <a:extLst>
              <a:ext uri="{FF2B5EF4-FFF2-40B4-BE49-F238E27FC236}">
                <a16:creationId xmlns:a16="http://schemas.microsoft.com/office/drawing/2014/main" id="{0813AC6F-8228-46DB-8B57-77722327D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5E5F2A-24FE-4786-B074-EC1149E4497D}"/>
              </a:ext>
            </a:extLst>
          </p:cNvPr>
          <p:cNvSpPr txBox="1"/>
          <p:nvPr/>
        </p:nvSpPr>
        <p:spPr>
          <a:xfrm>
            <a:off x="6710173" y="5470668"/>
            <a:ext cx="4354883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yhat_logit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1057667" y="5470668"/>
            <a:ext cx="4488664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rep edu685213,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connect(l .) symbol(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0)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 </a:t>
            </a:r>
          </a:p>
        </p:txBody>
      </p:sp>
    </p:spTree>
    <p:extLst>
      <p:ext uri="{BB962C8B-B14F-4D97-AF65-F5344CB8AC3E}">
        <p14:creationId xmlns:p14="http://schemas.microsoft.com/office/powerpoint/2010/main" val="278237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F4D6214-E0B8-4E70-87BF-7EAB685D9A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2847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6FFE13F-99A6-4EA2-92BC-AE7207BC47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10F8-88A3-477A-958E-766EE1B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Charts – Syntax and Examples</a:t>
            </a:r>
            <a:endParaRPr lang="en-US" dirty="0">
              <a:latin typeface="+mn-lt"/>
            </a:endParaRP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01DBA504-3EB5-4321-8F0A-E0DE87998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Linear vs. Multiple </a:t>
            </a:r>
            <a:endParaRPr kumimoji="0" lang="en-US" sz="2000" b="1" i="0" u="none" strike="noStrike" kern="1200" cap="none" spc="0" normalizeH="0" baseline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67311" marR="0" lvl="0" indent="-267311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Linear Regression Plot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E0BF2-2DDB-494C-AB53-73F54C6DC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5" name="on" hidden="1">
              <a:extLst>
                <a:ext uri="{FF2B5EF4-FFF2-40B4-BE49-F238E27FC236}">
                  <a16:creationId xmlns:a16="http://schemas.microsoft.com/office/drawing/2014/main" id="{FE72A027-4986-4415-AE1A-B09ED2C6B8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6" name="off" hidden="1">
              <a:extLst>
                <a:ext uri="{FF2B5EF4-FFF2-40B4-BE49-F238E27FC236}">
                  <a16:creationId xmlns:a16="http://schemas.microsoft.com/office/drawing/2014/main" id="{C6B9B43B-D885-469A-B346-0BD1F0E4493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CDD82DF4-4C8D-442A-A8C3-C27CCB97068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8" name="2">
              <a:extLst>
                <a:ext uri="{FF2B5EF4-FFF2-40B4-BE49-F238E27FC236}">
                  <a16:creationId xmlns:a16="http://schemas.microsoft.com/office/drawing/2014/main" id="{6E3AAC1B-4629-4BA2-90F7-DD653FAF2EF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" name="3">
              <a:extLst>
                <a:ext uri="{FF2B5EF4-FFF2-40B4-BE49-F238E27FC236}">
                  <a16:creationId xmlns:a16="http://schemas.microsoft.com/office/drawing/2014/main" id="{1801C74F-83C0-46A0-A8E0-0785F6E37D87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4">
              <a:extLst>
                <a:ext uri="{FF2B5EF4-FFF2-40B4-BE49-F238E27FC236}">
                  <a16:creationId xmlns:a16="http://schemas.microsoft.com/office/drawing/2014/main" id="{E8809558-650E-4370-A5BE-87150039450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" name="5">
              <a:extLst>
                <a:ext uri="{FF2B5EF4-FFF2-40B4-BE49-F238E27FC236}">
                  <a16:creationId xmlns:a16="http://schemas.microsoft.com/office/drawing/2014/main" id="{5D2C0462-F7DC-44E7-93C3-3C2F2CC85DF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2" name="6">
              <a:extLst>
                <a:ext uri="{FF2B5EF4-FFF2-40B4-BE49-F238E27FC236}">
                  <a16:creationId xmlns:a16="http://schemas.microsoft.com/office/drawing/2014/main" id="{26840CF6-FE24-4126-8F81-4D8A22C56B8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3" name="7">
              <a:extLst>
                <a:ext uri="{FF2B5EF4-FFF2-40B4-BE49-F238E27FC236}">
                  <a16:creationId xmlns:a16="http://schemas.microsoft.com/office/drawing/2014/main" id="{D936C19B-B4D2-48BC-9922-E88A4821A6AF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4" name="8" hidden="1">
              <a:extLst>
                <a:ext uri="{FF2B5EF4-FFF2-40B4-BE49-F238E27FC236}">
                  <a16:creationId xmlns:a16="http://schemas.microsoft.com/office/drawing/2014/main" id="{381F0DB4-1B46-42ED-AAC3-B8F7CD1E7E0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9" hidden="1">
              <a:extLst>
                <a:ext uri="{FF2B5EF4-FFF2-40B4-BE49-F238E27FC236}">
                  <a16:creationId xmlns:a16="http://schemas.microsoft.com/office/drawing/2014/main" id="{873173FC-8FA6-45AF-9089-EEF3DDFF821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46" name="10" hidden="1">
              <a:extLst>
                <a:ext uri="{FF2B5EF4-FFF2-40B4-BE49-F238E27FC236}">
                  <a16:creationId xmlns:a16="http://schemas.microsoft.com/office/drawing/2014/main" id="{7E9B6BEB-19C5-4B12-95FF-AECFBEC3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7" name="11" hidden="1">
              <a:extLst>
                <a:ext uri="{FF2B5EF4-FFF2-40B4-BE49-F238E27FC236}">
                  <a16:creationId xmlns:a16="http://schemas.microsoft.com/office/drawing/2014/main" id="{399A66A6-D526-45F9-B240-2C2F0430B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48" name="12" hidden="1">
              <a:extLst>
                <a:ext uri="{FF2B5EF4-FFF2-40B4-BE49-F238E27FC236}">
                  <a16:creationId xmlns:a16="http://schemas.microsoft.com/office/drawing/2014/main" id="{E301F54F-CC9A-41E9-95E3-980C84F38D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49" name="13" hidden="1">
              <a:extLst>
                <a:ext uri="{FF2B5EF4-FFF2-40B4-BE49-F238E27FC236}">
                  <a16:creationId xmlns:a16="http://schemas.microsoft.com/office/drawing/2014/main" id="{BF30DFED-698C-4649-BB7F-0615C55F16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50" name="14" hidden="1">
              <a:extLst>
                <a:ext uri="{FF2B5EF4-FFF2-40B4-BE49-F238E27FC236}">
                  <a16:creationId xmlns:a16="http://schemas.microsoft.com/office/drawing/2014/main" id="{BB3DDAD7-E4B8-450F-A622-7B5892C9FE3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51" name="15" hidden="1">
              <a:extLst>
                <a:ext uri="{FF2B5EF4-FFF2-40B4-BE49-F238E27FC236}">
                  <a16:creationId xmlns:a16="http://schemas.microsoft.com/office/drawing/2014/main" id="{35DC2A58-965A-4DE5-8E34-C4B69CAC971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52" name="16" hidden="1">
              <a:extLst>
                <a:ext uri="{FF2B5EF4-FFF2-40B4-BE49-F238E27FC236}">
                  <a16:creationId xmlns:a16="http://schemas.microsoft.com/office/drawing/2014/main" id="{86029B5B-AB9D-4EB9-A176-9ACB1D31909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3" name="17" hidden="1">
              <a:extLst>
                <a:ext uri="{FF2B5EF4-FFF2-40B4-BE49-F238E27FC236}">
                  <a16:creationId xmlns:a16="http://schemas.microsoft.com/office/drawing/2014/main" id="{13E42886-6941-46B5-ACB0-ADCCF19EEED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54" name="18" hidden="1">
              <a:extLst>
                <a:ext uri="{FF2B5EF4-FFF2-40B4-BE49-F238E27FC236}">
                  <a16:creationId xmlns:a16="http://schemas.microsoft.com/office/drawing/2014/main" id="{CD9EE606-20DF-49DA-A17D-DE5C3A3E5A5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55" name="19" hidden="1">
              <a:extLst>
                <a:ext uri="{FF2B5EF4-FFF2-40B4-BE49-F238E27FC236}">
                  <a16:creationId xmlns:a16="http://schemas.microsoft.com/office/drawing/2014/main" id="{EE0F7554-0265-48A7-99B6-9586F3A212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56" name="20" hidden="1">
              <a:extLst>
                <a:ext uri="{FF2B5EF4-FFF2-40B4-BE49-F238E27FC236}">
                  <a16:creationId xmlns:a16="http://schemas.microsoft.com/office/drawing/2014/main" id="{B2832CA0-4BB8-4FF6-B254-5F8ECF818C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57" name="21" hidden="1">
              <a:extLst>
                <a:ext uri="{FF2B5EF4-FFF2-40B4-BE49-F238E27FC236}">
                  <a16:creationId xmlns:a16="http://schemas.microsoft.com/office/drawing/2014/main" id="{4B71A455-7937-401B-8BDE-803D615A964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58" name="22" hidden="1">
              <a:extLst>
                <a:ext uri="{FF2B5EF4-FFF2-40B4-BE49-F238E27FC236}">
                  <a16:creationId xmlns:a16="http://schemas.microsoft.com/office/drawing/2014/main" id="{88ED06EB-6FD5-476E-9E61-26D95769F5F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59" name="23" hidden="1">
              <a:extLst>
                <a:ext uri="{FF2B5EF4-FFF2-40B4-BE49-F238E27FC236}">
                  <a16:creationId xmlns:a16="http://schemas.microsoft.com/office/drawing/2014/main" id="{BEC23034-8EE5-4C7D-AC25-9C6A5A7B10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60" name="24" hidden="1">
              <a:extLst>
                <a:ext uri="{FF2B5EF4-FFF2-40B4-BE49-F238E27FC236}">
                  <a16:creationId xmlns:a16="http://schemas.microsoft.com/office/drawing/2014/main" id="{96030411-9F80-4AFE-8BB2-4C33F0F5799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61" name="25" hidden="1">
              <a:extLst>
                <a:ext uri="{FF2B5EF4-FFF2-40B4-BE49-F238E27FC236}">
                  <a16:creationId xmlns:a16="http://schemas.microsoft.com/office/drawing/2014/main" id="{81AD909C-960A-49DD-8DB5-DD9E40CE29C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62" name="26" hidden="1">
              <a:extLst>
                <a:ext uri="{FF2B5EF4-FFF2-40B4-BE49-F238E27FC236}">
                  <a16:creationId xmlns:a16="http://schemas.microsoft.com/office/drawing/2014/main" id="{CE2439CC-830E-41F5-B4BD-0205D3C325F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  <p:sp>
        <p:nvSpPr>
          <p:cNvPr id="97" name="AutoShape 2">
            <a:extLst>
              <a:ext uri="{FF2B5EF4-FFF2-40B4-BE49-F238E27FC236}">
                <a16:creationId xmlns:a16="http://schemas.microsoft.com/office/drawing/2014/main" id="{0E738D85-7B6E-45EA-8A1D-90DACDB5D3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0384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702FAC-92B8-462D-90A2-FC60BC4F94F3}"/>
              </a:ext>
            </a:extLst>
          </p:cNvPr>
          <p:cNvSpPr txBox="1"/>
          <p:nvPr/>
        </p:nvSpPr>
        <p:spPr>
          <a:xfrm>
            <a:off x="697014" y="5470668"/>
            <a:ext cx="5209968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dirty="0">
                <a:solidFill>
                  <a:schemeClr val="bg2"/>
                </a:solidFill>
              </a:rPr>
              <a:t>rep MLR </a:t>
            </a:r>
            <a:r>
              <a:rPr lang="en-US" b="1" dirty="0" err="1">
                <a:solidFill>
                  <a:schemeClr val="bg2"/>
                </a:solidFill>
              </a:rPr>
              <a:t>yhat_linear</a:t>
            </a:r>
            <a:r>
              <a:rPr lang="en-US" b="1" dirty="0">
                <a:solidFill>
                  <a:schemeClr val="bg2"/>
                </a:solidFill>
              </a:rPr>
              <a:t> edu685213, connect(. l -) </a:t>
            </a:r>
            <a:r>
              <a:rPr lang="en-US" b="1" dirty="0" err="1">
                <a:solidFill>
                  <a:schemeClr val="bg2"/>
                </a:solidFill>
              </a:rPr>
              <a:t>msymbol</a:t>
            </a:r>
            <a:r>
              <a:rPr lang="en-US" b="1" dirty="0">
                <a:solidFill>
                  <a:schemeClr val="bg2"/>
                </a:solidFill>
              </a:rPr>
              <a:t>(.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) sort </a:t>
            </a:r>
            <a:r>
              <a:rPr lang="en-US" b="1" dirty="0" err="1">
                <a:solidFill>
                  <a:schemeClr val="bg2"/>
                </a:solidFill>
              </a:rPr>
              <a:t>ylabel</a:t>
            </a:r>
            <a:r>
              <a:rPr lang="en-US" b="1" dirty="0">
                <a:solidFill>
                  <a:schemeClr val="bg2"/>
                </a:solidFill>
              </a:rPr>
              <a:t>(0 1) </a:t>
            </a:r>
          </a:p>
        </p:txBody>
      </p:sp>
      <p:sp>
        <p:nvSpPr>
          <p:cNvPr id="66" name="Text Placeholder 77">
            <a:extLst>
              <a:ext uri="{FF2B5EF4-FFF2-40B4-BE49-F238E27FC236}">
                <a16:creationId xmlns:a16="http://schemas.microsoft.com/office/drawing/2014/main" id="{D03CDDF0-2E84-4944-BEF4-7C1667DA3E72}"/>
              </a:ext>
            </a:extLst>
          </p:cNvPr>
          <p:cNvSpPr txBox="1">
            <a:spLocks/>
          </p:cNvSpPr>
          <p:nvPr/>
        </p:nvSpPr>
        <p:spPr>
          <a:xfrm>
            <a:off x="6197600" y="1152236"/>
            <a:ext cx="5380035" cy="640800"/>
          </a:xfrm>
          <a:prstGeom prst="rect">
            <a:avLst/>
          </a:prstGeom>
        </p:spPr>
        <p:txBody>
          <a:bodyPr vert="horz" lIns="0" tIns="0" rIns="0" bIns="27432" rtlCol="0" anchor="b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defRPr sz="2600" b="1" i="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 Regression Plot of Multiple </a:t>
            </a:r>
            <a:b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</a:br>
            <a:r>
              <a:rPr lang="en-US" sz="2000">
                <a:solidFill>
                  <a:srgbClr val="2E2E38"/>
                </a:solidFill>
                <a:latin typeface="Roboto" panose="02000000000000000000" pitchFamily="2" charset="0"/>
              </a:rPr>
              <a:t>Logistic Regression (Logit)</a:t>
            </a:r>
            <a:endParaRPr lang="en-US" sz="2000" dirty="0">
              <a:solidFill>
                <a:srgbClr val="2E2E38"/>
              </a:solidFill>
              <a:latin typeface="Roboto" panose="02000000000000000000" pitchFamily="2" charset="0"/>
            </a:endParaRPr>
          </a:p>
        </p:txBody>
      </p:sp>
      <p:pic>
        <p:nvPicPr>
          <p:cNvPr id="67" name="Content Placeholder 3">
            <a:extLst>
              <a:ext uri="{FF2B5EF4-FFF2-40B4-BE49-F238E27FC236}">
                <a16:creationId xmlns:a16="http://schemas.microsoft.com/office/drawing/2014/main" id="{97227F8B-D46E-CE4F-B47E-5E300C4F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8" y="1940209"/>
            <a:ext cx="4197538" cy="3052755"/>
          </a:xfrm>
          <a:prstGeom prst="rect">
            <a:avLst/>
          </a:prstGeom>
        </p:spPr>
      </p:pic>
      <p:sp>
        <p:nvSpPr>
          <p:cNvPr id="68" name="AutoShape 2">
            <a:extLst>
              <a:ext uri="{FF2B5EF4-FFF2-40B4-BE49-F238E27FC236}">
                <a16:creationId xmlns:a16="http://schemas.microsoft.com/office/drawing/2014/main" id="{823F0290-D92F-A941-8FFD-6BB9A8D5F03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43616" y="4074049"/>
            <a:ext cx="288001" cy="2420179"/>
          </a:xfrm>
          <a:prstGeom prst="homePlate">
            <a:avLst>
              <a:gd name="adj" fmla="val 100000"/>
            </a:avLst>
          </a:prstGeom>
          <a:solidFill>
            <a:srgbClr val="900A2F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517EE3-EF6A-554B-AEBE-40E8684E480B}"/>
              </a:ext>
            </a:extLst>
          </p:cNvPr>
          <p:cNvSpPr txBox="1"/>
          <p:nvPr/>
        </p:nvSpPr>
        <p:spPr>
          <a:xfrm>
            <a:off x="6747126" y="5470668"/>
            <a:ext cx="428097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b="1" err="1">
                <a:solidFill>
                  <a:schemeClr val="accent4">
                    <a:lumMod val="75000"/>
                  </a:schemeClr>
                </a:solidFill>
              </a:rPr>
              <a:t>twoway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scatter </a:t>
            </a:r>
            <a:r>
              <a:rPr lang="en-US" b="1" err="1">
                <a:solidFill>
                  <a:schemeClr val="bg2"/>
                </a:solidFill>
              </a:rPr>
              <a:t>yhat_all</a:t>
            </a:r>
            <a:r>
              <a:rPr lang="en-US" b="1">
                <a:solidFill>
                  <a:schemeClr val="bg2"/>
                </a:solidFill>
              </a:rPr>
              <a:t> rep edu685213,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connect(l 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) </a:t>
            </a:r>
            <a:r>
              <a:rPr lang="en-US" b="1" err="1">
                <a:solidFill>
                  <a:schemeClr val="bg2"/>
                </a:solidFill>
              </a:rPr>
              <a:t>msymbol</a:t>
            </a:r>
            <a:r>
              <a:rPr lang="en-US" b="1">
                <a:solidFill>
                  <a:schemeClr val="bg2"/>
                </a:solidFill>
              </a:rPr>
              <a:t>(</a:t>
            </a:r>
            <a:r>
              <a:rPr lang="en-US" b="1" err="1">
                <a:solidFill>
                  <a:schemeClr val="bg2"/>
                </a:solidFill>
              </a:rPr>
              <a:t>i</a:t>
            </a:r>
            <a:r>
              <a:rPr lang="en-US" b="1">
                <a:solidFill>
                  <a:schemeClr val="bg2"/>
                </a:solidFill>
              </a:rPr>
              <a:t> 0) sort </a:t>
            </a:r>
            <a:r>
              <a:rPr lang="en-US" b="1" err="1">
                <a:solidFill>
                  <a:schemeClr val="bg2"/>
                </a:solidFill>
              </a:rPr>
              <a:t>ylabel</a:t>
            </a:r>
            <a:r>
              <a:rPr lang="en-US" b="1">
                <a:solidFill>
                  <a:schemeClr val="bg2"/>
                </a:solidFill>
              </a:rPr>
              <a:t>(0 1) 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D029371-54B2-E846-AB7C-08A8F952D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938671"/>
            <a:ext cx="4197537" cy="30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4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2833B83-EB93-4064-AA41-5D593C98A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6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2833B83-EB93-4064-AA41-5D593C98A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53336B-C6D5-4CD1-8010-2CE825E79A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37DE-76E7-4959-B604-74766D99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Hands-on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C2EA0-CF93-41B3-9576-6B528E8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69900"/>
            <a:r>
              <a:rPr lang="en-US" sz="2400" dirty="0">
                <a:latin typeface="+mn-lt"/>
                <a:cs typeface="Arial"/>
              </a:rPr>
              <a:t>Using the sqf-2019.xlsx (NYCLU’s 2019 NYC Stop-and-Frisk Dataset), generate the following output: </a:t>
            </a:r>
            <a:endParaRPr lang="en-US" sz="2400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Histogram plot using the age variable, divide the ranges into 5 groups.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Summary statistics for age, weight and height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Correlation using age, weight and height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Scatter plot using age and weight variables.</a:t>
            </a:r>
            <a:endParaRPr lang="en-US" dirty="0">
              <a:latin typeface="+mn-lt"/>
            </a:endParaRP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Simple regression equation using age and weight variables.</a:t>
            </a:r>
          </a:p>
          <a:p>
            <a:pPr marL="923925" lvl="1" indent="-454025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+mn-lt"/>
                <a:cs typeface="Arial"/>
              </a:rPr>
              <a:t>Multiple regression equation using age, weight and height variables.</a:t>
            </a:r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13774-8491-4601-8037-0A11BFAFDB6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" name="on" hidden="1">
              <a:extLst>
                <a:ext uri="{FF2B5EF4-FFF2-40B4-BE49-F238E27FC236}">
                  <a16:creationId xmlns:a16="http://schemas.microsoft.com/office/drawing/2014/main" id="{67D8E350-29F4-4C9D-889E-F9F03167DF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8" name="off" hidden="1">
              <a:extLst>
                <a:ext uri="{FF2B5EF4-FFF2-40B4-BE49-F238E27FC236}">
                  <a16:creationId xmlns:a16="http://schemas.microsoft.com/office/drawing/2014/main" id="{00A95EA2-D2EE-406E-83A7-C24DE7C9415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6A778EAB-889C-467E-8307-ED930A496178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" name="2">
              <a:extLst>
                <a:ext uri="{FF2B5EF4-FFF2-40B4-BE49-F238E27FC236}">
                  <a16:creationId xmlns:a16="http://schemas.microsoft.com/office/drawing/2014/main" id="{32724A8E-4208-4E57-A727-26ABEDB35F77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753081D9-B09F-479A-AFA3-943F5CB87814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2" name="4">
              <a:extLst>
                <a:ext uri="{FF2B5EF4-FFF2-40B4-BE49-F238E27FC236}">
                  <a16:creationId xmlns:a16="http://schemas.microsoft.com/office/drawing/2014/main" id="{65666C05-4447-46B7-A84E-BAA1B5F76D6F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id="{3B05C159-B93F-474C-99E0-E5A301D7EE5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4" name="6">
              <a:extLst>
                <a:ext uri="{FF2B5EF4-FFF2-40B4-BE49-F238E27FC236}">
                  <a16:creationId xmlns:a16="http://schemas.microsoft.com/office/drawing/2014/main" id="{240FA06F-7D45-4525-9C7A-E42701DA77D5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5" name="7">
              <a:extLst>
                <a:ext uri="{FF2B5EF4-FFF2-40B4-BE49-F238E27FC236}">
                  <a16:creationId xmlns:a16="http://schemas.microsoft.com/office/drawing/2014/main" id="{7916B791-2ED6-42AE-9F99-F0FDE26B5278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6" name="8" hidden="1">
              <a:extLst>
                <a:ext uri="{FF2B5EF4-FFF2-40B4-BE49-F238E27FC236}">
                  <a16:creationId xmlns:a16="http://schemas.microsoft.com/office/drawing/2014/main" id="{B09DBE39-E345-4553-9295-CC3BE70E6BB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7" name="9" hidden="1">
              <a:extLst>
                <a:ext uri="{FF2B5EF4-FFF2-40B4-BE49-F238E27FC236}">
                  <a16:creationId xmlns:a16="http://schemas.microsoft.com/office/drawing/2014/main" id="{E6030A12-2D70-4EB4-A86A-461D439391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8" name="10" hidden="1">
              <a:extLst>
                <a:ext uri="{FF2B5EF4-FFF2-40B4-BE49-F238E27FC236}">
                  <a16:creationId xmlns:a16="http://schemas.microsoft.com/office/drawing/2014/main" id="{2AECF415-3411-42BC-8A10-CC120966965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9" name="11" hidden="1">
              <a:extLst>
                <a:ext uri="{FF2B5EF4-FFF2-40B4-BE49-F238E27FC236}">
                  <a16:creationId xmlns:a16="http://schemas.microsoft.com/office/drawing/2014/main" id="{3CF15C5F-866F-4F9B-95BC-39B847CB87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0" name="12" hidden="1">
              <a:extLst>
                <a:ext uri="{FF2B5EF4-FFF2-40B4-BE49-F238E27FC236}">
                  <a16:creationId xmlns:a16="http://schemas.microsoft.com/office/drawing/2014/main" id="{A34C586B-5E01-49D6-B4A3-58C81BF87F8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1" name="13" hidden="1">
              <a:extLst>
                <a:ext uri="{FF2B5EF4-FFF2-40B4-BE49-F238E27FC236}">
                  <a16:creationId xmlns:a16="http://schemas.microsoft.com/office/drawing/2014/main" id="{CD110FB7-B882-42C7-AA0D-78B86C04D5A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2" name="14" hidden="1">
              <a:extLst>
                <a:ext uri="{FF2B5EF4-FFF2-40B4-BE49-F238E27FC236}">
                  <a16:creationId xmlns:a16="http://schemas.microsoft.com/office/drawing/2014/main" id="{8F0BB715-5540-42A7-8BA9-D4C11930912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23" name="15" hidden="1">
              <a:extLst>
                <a:ext uri="{FF2B5EF4-FFF2-40B4-BE49-F238E27FC236}">
                  <a16:creationId xmlns:a16="http://schemas.microsoft.com/office/drawing/2014/main" id="{C7EB36FC-6B57-45A8-99F5-72DFFEC85B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4" name="16" hidden="1">
              <a:extLst>
                <a:ext uri="{FF2B5EF4-FFF2-40B4-BE49-F238E27FC236}">
                  <a16:creationId xmlns:a16="http://schemas.microsoft.com/office/drawing/2014/main" id="{75C4B37B-D662-419D-A210-9553B88BBF4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" name="17" hidden="1">
              <a:extLst>
                <a:ext uri="{FF2B5EF4-FFF2-40B4-BE49-F238E27FC236}">
                  <a16:creationId xmlns:a16="http://schemas.microsoft.com/office/drawing/2014/main" id="{542B4A9A-25EF-468A-9A65-D74843A6E0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17</a:t>
              </a:r>
            </a:p>
          </p:txBody>
        </p:sp>
        <p:sp>
          <p:nvSpPr>
            <p:cNvPr id="26" name="18" hidden="1">
              <a:extLst>
                <a:ext uri="{FF2B5EF4-FFF2-40B4-BE49-F238E27FC236}">
                  <a16:creationId xmlns:a16="http://schemas.microsoft.com/office/drawing/2014/main" id="{48356214-6105-4436-B2AE-D13B8512117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27" name="19" hidden="1">
              <a:extLst>
                <a:ext uri="{FF2B5EF4-FFF2-40B4-BE49-F238E27FC236}">
                  <a16:creationId xmlns:a16="http://schemas.microsoft.com/office/drawing/2014/main" id="{4D68EA1D-232A-49D1-8DFF-B6BC0CA892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19</a:t>
              </a:r>
            </a:p>
          </p:txBody>
        </p:sp>
        <p:sp>
          <p:nvSpPr>
            <p:cNvPr id="28" name="20" hidden="1">
              <a:extLst>
                <a:ext uri="{FF2B5EF4-FFF2-40B4-BE49-F238E27FC236}">
                  <a16:creationId xmlns:a16="http://schemas.microsoft.com/office/drawing/2014/main" id="{F498C065-58F3-4ADE-B9C5-5B3A6AEF78A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9" name="21" hidden="1">
              <a:extLst>
                <a:ext uri="{FF2B5EF4-FFF2-40B4-BE49-F238E27FC236}">
                  <a16:creationId xmlns:a16="http://schemas.microsoft.com/office/drawing/2014/main" id="{ED16DFA2-9246-49CE-AF34-B2194B060E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30" name="22" hidden="1">
              <a:extLst>
                <a:ext uri="{FF2B5EF4-FFF2-40B4-BE49-F238E27FC236}">
                  <a16:creationId xmlns:a16="http://schemas.microsoft.com/office/drawing/2014/main" id="{A3C9D1B4-BF84-4931-898C-7401488C98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22</a:t>
              </a:r>
            </a:p>
          </p:txBody>
        </p:sp>
        <p:sp>
          <p:nvSpPr>
            <p:cNvPr id="31" name="23" hidden="1">
              <a:extLst>
                <a:ext uri="{FF2B5EF4-FFF2-40B4-BE49-F238E27FC236}">
                  <a16:creationId xmlns:a16="http://schemas.microsoft.com/office/drawing/2014/main" id="{A657E14A-49F7-45C3-829E-5BE07FE2AE1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2" name="24" hidden="1">
              <a:extLst>
                <a:ext uri="{FF2B5EF4-FFF2-40B4-BE49-F238E27FC236}">
                  <a16:creationId xmlns:a16="http://schemas.microsoft.com/office/drawing/2014/main" id="{49852C7F-B3C2-462E-8855-61A1F600568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24</a:t>
              </a:r>
            </a:p>
          </p:txBody>
        </p:sp>
        <p:sp>
          <p:nvSpPr>
            <p:cNvPr id="33" name="25" hidden="1">
              <a:extLst>
                <a:ext uri="{FF2B5EF4-FFF2-40B4-BE49-F238E27FC236}">
                  <a16:creationId xmlns:a16="http://schemas.microsoft.com/office/drawing/2014/main" id="{A239E53E-2F20-4302-A6CF-C150E5389F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34" name="26" hidden="1">
              <a:extLst>
                <a:ext uri="{FF2B5EF4-FFF2-40B4-BE49-F238E27FC236}">
                  <a16:creationId xmlns:a16="http://schemas.microsoft.com/office/drawing/2014/main" id="{9CEEFF2A-221D-4539-89D7-2966AB630A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0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D77DC78-8167-4CAD-90EE-697AA0187B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F86F3AF-00AF-4D9B-9853-C5A3D68610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FC6B1-4905-4DE0-B4EA-34AAFC8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Summary / Q&amp;A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F572-C10B-4AFE-A3DA-3B023EF5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6075" indent="-346075"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Key Takeaways: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User Interface (Do-File)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Data Import and Exploration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Summary Statistics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Regression Analysis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Tips: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Stata/R Useful Packages: </a:t>
            </a:r>
            <a:r>
              <a:rPr lang="en-US" dirty="0">
                <a:cs typeface="Calibri"/>
                <a:hlinkClick r:id="rId7"/>
              </a:rPr>
              <a:t>https://geocenter.github.io/StataTraining/portfolio/06_resource/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Internet Guide to Stata: </a:t>
            </a:r>
            <a:r>
              <a:rPr lang="en-US" dirty="0">
                <a:cs typeface="Calibri"/>
                <a:hlinkClick r:id="rId8"/>
              </a:rPr>
              <a:t>http://wlm.userweb.mwn.de/Stata/</a:t>
            </a:r>
            <a:r>
              <a:rPr lang="en-US" dirty="0">
                <a:cs typeface="Calibri"/>
              </a:rPr>
              <a:t> </a:t>
            </a:r>
          </a:p>
          <a:p>
            <a:pPr marL="635000" lvl="1" indent="-288925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UCLA IDRE Guide: </a:t>
            </a:r>
            <a:r>
              <a:rPr lang="en-US" dirty="0">
                <a:cs typeface="Calibri"/>
                <a:hlinkClick r:id="rId9"/>
              </a:rPr>
              <a:t>https://stats.idre.ucla.edu/stata/</a:t>
            </a:r>
            <a:endParaRPr lang="en-US" dirty="0">
              <a:cs typeface="Calibri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cs typeface="Calibri"/>
              </a:rPr>
              <a:t>Contact: </a:t>
            </a:r>
            <a:r>
              <a:rPr lang="en-US" sz="2000" dirty="0">
                <a:cs typeface="Calibri"/>
                <a:hlinkClick r:id="rId10"/>
              </a:rPr>
              <a:t>qcl@cmc.edu</a:t>
            </a:r>
            <a:r>
              <a:rPr lang="en-US" sz="2000" dirty="0">
                <a:cs typeface="Calibri"/>
              </a:rPr>
              <a:t> (with a title: “Re: QCL Stata Workshop”)</a:t>
            </a:r>
          </a:p>
          <a:p>
            <a:pPr lvl="1">
              <a:lnSpc>
                <a:spcPct val="114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Feel free to contact me (</a:t>
            </a:r>
            <a:r>
              <a:rPr lang="en-US" dirty="0">
                <a:cs typeface="Calibri"/>
                <a:hlinkClick r:id="rId11"/>
              </a:rPr>
              <a:t>slee19@students.cmc.edu</a:t>
            </a:r>
            <a:r>
              <a:rPr lang="en-US" dirty="0">
                <a:cs typeface="Calibri"/>
              </a:rPr>
              <a:t>) if you have any questions on PowerPoint and Stata materials</a:t>
            </a:r>
          </a:p>
        </p:txBody>
      </p:sp>
    </p:spTree>
    <p:extLst>
      <p:ext uri="{BB962C8B-B14F-4D97-AF65-F5344CB8AC3E}">
        <p14:creationId xmlns:p14="http://schemas.microsoft.com/office/powerpoint/2010/main" val="184338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Stata window largely consists of command history, command line, output window,</a:t>
            </a:r>
            <a:br>
              <a:rPr lang="en-US" sz="2100">
                <a:latin typeface="Roboto" panose="02000000000000000000" pitchFamily="2" charset="0"/>
              </a:rPr>
            </a:br>
            <a:r>
              <a:rPr lang="en-US" sz="2100">
                <a:latin typeface="Roboto" panose="02000000000000000000" pitchFamily="2" charset="0"/>
              </a:rPr>
              <a:t>variable list, and data format.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Main Window</a:t>
            </a:r>
          </a:p>
        </p:txBody>
      </p:sp>
      <p:pic>
        <p:nvPicPr>
          <p:cNvPr id="5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1CE53-2A56-48D3-AF1B-8BD97DD7AFD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" r="87" b="-373"/>
          <a:stretch/>
        </p:blipFill>
        <p:spPr>
          <a:xfrm>
            <a:off x="671513" y="2314265"/>
            <a:ext cx="5386387" cy="327334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1A8DB66-8539-4A08-8F5D-726899EFCCF5}"/>
              </a:ext>
            </a:extLst>
          </p:cNvPr>
          <p:cNvGrpSpPr/>
          <p:nvPr/>
        </p:nvGrpSpPr>
        <p:grpSpPr>
          <a:xfrm>
            <a:off x="6504850" y="2048441"/>
            <a:ext cx="5102949" cy="3657190"/>
            <a:chOff x="6504850" y="2048441"/>
            <a:chExt cx="5102949" cy="36571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22AF540-F4FB-4AB8-9F43-41E68AAC1D91}"/>
                </a:ext>
              </a:extLst>
            </p:cNvPr>
            <p:cNvGrpSpPr/>
            <p:nvPr/>
          </p:nvGrpSpPr>
          <p:grpSpPr>
            <a:xfrm>
              <a:off x="6504850" y="2048441"/>
              <a:ext cx="5102949" cy="652486"/>
              <a:chOff x="6504850" y="5375654"/>
              <a:chExt cx="5102949" cy="652486"/>
            </a:xfrm>
          </p:grpSpPr>
          <p:sp>
            <p:nvSpPr>
              <p:cNvPr id="49" name="background">
                <a:extLst>
                  <a:ext uri="{FF2B5EF4-FFF2-40B4-BE49-F238E27FC236}">
                    <a16:creationId xmlns:a16="http://schemas.microsoft.com/office/drawing/2014/main" id="{ED5770F5-9557-4B7F-B7E4-EC395AA739C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A0F7DD-D9A5-473F-B3FA-052A8EC0E716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Results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displays commands and resulting outputs from current session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9A7AF-CA38-4AD3-A0F2-1C9590B6E0C1}"/>
                </a:ext>
              </a:extLst>
            </p:cNvPr>
            <p:cNvGrpSpPr/>
            <p:nvPr/>
          </p:nvGrpSpPr>
          <p:grpSpPr>
            <a:xfrm>
              <a:off x="6504850" y="2799617"/>
              <a:ext cx="5102949" cy="652486"/>
              <a:chOff x="6504850" y="5375654"/>
              <a:chExt cx="5102949" cy="65248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2B6A2038-9366-4746-B5CB-77F5CA298099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B83F5D-C892-496E-8361-3E3B768B1F58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Line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a window where a user enters a command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6D3943-299A-40F2-8FED-B169167EA773}"/>
                </a:ext>
              </a:extLst>
            </p:cNvPr>
            <p:cNvGrpSpPr/>
            <p:nvPr/>
          </p:nvGrpSpPr>
          <p:grpSpPr>
            <a:xfrm>
              <a:off x="6504850" y="3550793"/>
              <a:ext cx="5102949" cy="652486"/>
              <a:chOff x="6504850" y="5375654"/>
              <a:chExt cx="5102949" cy="65248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0050197-E7B9-4A4C-BA62-D00D05B6F3C1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BDE789-9B64-4723-96D7-732B1B01F14C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Variable List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lists</a:t>
                </a:r>
                <a:r>
                  <a:rPr lang="en-US" sz="20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all variables specified in active session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580E5E4-22C1-4DE1-B568-CCF69372F771}"/>
                </a:ext>
              </a:extLst>
            </p:cNvPr>
            <p:cNvGrpSpPr/>
            <p:nvPr/>
          </p:nvGrpSpPr>
          <p:grpSpPr>
            <a:xfrm>
              <a:off x="6504850" y="4301969"/>
              <a:ext cx="5102949" cy="652486"/>
              <a:chOff x="6504850" y="5375654"/>
              <a:chExt cx="5102949" cy="652486"/>
            </a:xfrm>
          </p:grpSpPr>
          <p:sp>
            <p:nvSpPr>
              <p:cNvPr id="63" name="background">
                <a:extLst>
                  <a:ext uri="{FF2B5EF4-FFF2-40B4-BE49-F238E27FC236}">
                    <a16:creationId xmlns:a16="http://schemas.microsoft.com/office/drawing/2014/main" id="{6315FE21-60D0-4F92-BE54-D6A613BB8BA6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C90F47-B58F-4270-9050-F090AA4AA383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Command History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shows every command performed in active session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9C5A66-57E9-427E-B67D-35545C666C36}"/>
                </a:ext>
              </a:extLst>
            </p:cNvPr>
            <p:cNvGrpSpPr/>
            <p:nvPr/>
          </p:nvGrpSpPr>
          <p:grpSpPr>
            <a:xfrm>
              <a:off x="6504850" y="5053145"/>
              <a:ext cx="5102949" cy="652486"/>
              <a:chOff x="6504850" y="5375654"/>
              <a:chExt cx="5102949" cy="65248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465EED25-2F3A-4833-93EC-732C486000CC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504850" y="5426999"/>
                <a:ext cx="288290" cy="288290"/>
              </a:xfrm>
              <a:prstGeom prst="ellipse">
                <a:avLst/>
              </a:prstGeom>
              <a:solidFill>
                <a:srgbClr val="900A2F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09DD75B-1C4C-47C5-BB77-B4DF582C4177}"/>
                  </a:ext>
                </a:extLst>
              </p:cNvPr>
              <p:cNvSpPr txBox="1"/>
              <p:nvPr/>
            </p:nvSpPr>
            <p:spPr>
              <a:xfrm>
                <a:off x="6898741" y="5375654"/>
                <a:ext cx="4709058" cy="65248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R="0" lvl="0" algn="l" defTabSz="685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FFFF"/>
                  </a:buClr>
                  <a:buSzPct val="100000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Data Format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: detailed description of highlighted variable (e.g., type)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4071E80-4419-4FE7-91D1-6DBFD629E0F3}"/>
              </a:ext>
            </a:extLst>
          </p:cNvPr>
          <p:cNvSpPr/>
          <p:nvPr/>
        </p:nvSpPr>
        <p:spPr>
          <a:xfrm>
            <a:off x="4752037" y="4641604"/>
            <a:ext cx="1305863" cy="946004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013C55A-C8D9-40C6-8D14-27978EA64EC7}"/>
              </a:ext>
            </a:extLst>
          </p:cNvPr>
          <p:cNvSpPr/>
          <p:nvPr/>
        </p:nvSpPr>
        <p:spPr>
          <a:xfrm>
            <a:off x="4752037" y="2700927"/>
            <a:ext cx="1305863" cy="1940676"/>
          </a:xfrm>
          <a:prstGeom prst="roundRect">
            <a:avLst>
              <a:gd name="adj" fmla="val 6616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background">
            <a:extLst>
              <a:ext uri="{FF2B5EF4-FFF2-40B4-BE49-F238E27FC236}">
                <a16:creationId xmlns:a16="http://schemas.microsoft.com/office/drawing/2014/main" id="{7A20E83C-FDC4-4299-BF16-C8F235AAF62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44420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6" name="background">
            <a:extLst>
              <a:ext uri="{FF2B5EF4-FFF2-40B4-BE49-F238E27FC236}">
                <a16:creationId xmlns:a16="http://schemas.microsoft.com/office/drawing/2014/main" id="{B38BAE55-06F1-453B-A63B-A32791D16D3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316696" y="2634252"/>
            <a:ext cx="133350" cy="13335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6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AF4F63-CFA7-4BB0-8160-617D0BA7CAD3}"/>
              </a:ext>
            </a:extLst>
          </p:cNvPr>
          <p:cNvSpPr/>
          <p:nvPr/>
        </p:nvSpPr>
        <p:spPr>
          <a:xfrm>
            <a:off x="671514" y="5174954"/>
            <a:ext cx="4080524" cy="412653"/>
          </a:xfrm>
          <a:prstGeom prst="roundRect">
            <a:avLst>
              <a:gd name="adj" fmla="val 7357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2340C2-D558-429E-966F-2BF8A46FA8ED}"/>
              </a:ext>
            </a:extLst>
          </p:cNvPr>
          <p:cNvSpPr/>
          <p:nvPr/>
        </p:nvSpPr>
        <p:spPr>
          <a:xfrm>
            <a:off x="669341" y="2553688"/>
            <a:ext cx="4080524" cy="2618670"/>
          </a:xfrm>
          <a:prstGeom prst="roundRect">
            <a:avLst>
              <a:gd name="adj" fmla="val 2119"/>
            </a:avLst>
          </a:prstGeom>
          <a:noFill/>
          <a:ln w="9525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background">
            <a:extLst>
              <a:ext uri="{FF2B5EF4-FFF2-40B4-BE49-F238E27FC236}">
                <a16:creationId xmlns:a16="http://schemas.microsoft.com/office/drawing/2014/main" id="{30ACBEC0-A312-4AE2-AD7B-1CFBD5FE19A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850160" y="4669501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82" name="background">
            <a:extLst>
              <a:ext uri="{FF2B5EF4-FFF2-40B4-BE49-F238E27FC236}">
                <a16:creationId xmlns:a16="http://schemas.microsoft.com/office/drawing/2014/main" id="{6415BB86-B372-458D-9A0D-45ED29BC3CC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38139" y="5201588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84" name="background">
            <a:extLst>
              <a:ext uri="{FF2B5EF4-FFF2-40B4-BE49-F238E27FC236}">
                <a16:creationId xmlns:a16="http://schemas.microsoft.com/office/drawing/2014/main" id="{F1D1C185-1B89-448C-9967-BC39BAB95B8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09209" y="2634252"/>
            <a:ext cx="177800" cy="177800"/>
          </a:xfrm>
          <a:prstGeom prst="ellipse">
            <a:avLst/>
          </a:prstGeom>
          <a:solidFill>
            <a:srgbClr val="900A2F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BB2B8E-9F79-44C8-A2C2-3E142C16350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0" name="on" hidden="1">
              <a:extLst>
                <a:ext uri="{FF2B5EF4-FFF2-40B4-BE49-F238E27FC236}">
                  <a16:creationId xmlns:a16="http://schemas.microsoft.com/office/drawing/2014/main" id="{87AD520D-1A36-4E2C-8694-DB36656E4E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B2B02804-0B6D-4B6C-800B-B08D504FA1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7" name="1">
              <a:extLst>
                <a:ext uri="{FF2B5EF4-FFF2-40B4-BE49-F238E27FC236}">
                  <a16:creationId xmlns:a16="http://schemas.microsoft.com/office/drawing/2014/main" id="{A9E3C155-CA8D-4E75-9C28-759B8F621AD2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3BDB52AB-5912-4507-B7AD-021B5BF318C1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81" name="3">
              <a:extLst>
                <a:ext uri="{FF2B5EF4-FFF2-40B4-BE49-F238E27FC236}">
                  <a16:creationId xmlns:a16="http://schemas.microsoft.com/office/drawing/2014/main" id="{3C16882A-A39E-4AD4-8A2F-75DEDAA6C626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83" name="4">
              <a:extLst>
                <a:ext uri="{FF2B5EF4-FFF2-40B4-BE49-F238E27FC236}">
                  <a16:creationId xmlns:a16="http://schemas.microsoft.com/office/drawing/2014/main" id="{93A122E0-99DD-442A-89C2-177134B57AF0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85" name="5">
              <a:extLst>
                <a:ext uri="{FF2B5EF4-FFF2-40B4-BE49-F238E27FC236}">
                  <a16:creationId xmlns:a16="http://schemas.microsoft.com/office/drawing/2014/main" id="{B3795864-E65F-42CE-9B08-8944000062C6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86" name="6">
              <a:extLst>
                <a:ext uri="{FF2B5EF4-FFF2-40B4-BE49-F238E27FC236}">
                  <a16:creationId xmlns:a16="http://schemas.microsoft.com/office/drawing/2014/main" id="{69DEBD01-6B25-42AA-BC31-FC8C221BD5D2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87" name="7">
              <a:extLst>
                <a:ext uri="{FF2B5EF4-FFF2-40B4-BE49-F238E27FC236}">
                  <a16:creationId xmlns:a16="http://schemas.microsoft.com/office/drawing/2014/main" id="{B6C9E84A-5BF1-4C47-A4E0-1F296E810A84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8" name="8" hidden="1">
              <a:extLst>
                <a:ext uri="{FF2B5EF4-FFF2-40B4-BE49-F238E27FC236}">
                  <a16:creationId xmlns:a16="http://schemas.microsoft.com/office/drawing/2014/main" id="{CEB82044-1986-4706-953D-95495C3F91A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9" name="9" hidden="1">
              <a:extLst>
                <a:ext uri="{FF2B5EF4-FFF2-40B4-BE49-F238E27FC236}">
                  <a16:creationId xmlns:a16="http://schemas.microsoft.com/office/drawing/2014/main" id="{B0CF6C01-11E8-4CFF-AA1E-8BBAA5396FF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90" name="10" hidden="1">
              <a:extLst>
                <a:ext uri="{FF2B5EF4-FFF2-40B4-BE49-F238E27FC236}">
                  <a16:creationId xmlns:a16="http://schemas.microsoft.com/office/drawing/2014/main" id="{2AD56C78-CDE5-4A17-BA66-4394BE044F0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91" name="11" hidden="1">
              <a:extLst>
                <a:ext uri="{FF2B5EF4-FFF2-40B4-BE49-F238E27FC236}">
                  <a16:creationId xmlns:a16="http://schemas.microsoft.com/office/drawing/2014/main" id="{BEF586C8-3D0D-46AD-8435-2C36F1065DD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92" name="12" hidden="1">
              <a:extLst>
                <a:ext uri="{FF2B5EF4-FFF2-40B4-BE49-F238E27FC236}">
                  <a16:creationId xmlns:a16="http://schemas.microsoft.com/office/drawing/2014/main" id="{A215A803-159D-4A28-BAB0-64526FECADC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93" name="13" hidden="1">
              <a:extLst>
                <a:ext uri="{FF2B5EF4-FFF2-40B4-BE49-F238E27FC236}">
                  <a16:creationId xmlns:a16="http://schemas.microsoft.com/office/drawing/2014/main" id="{EBE5C511-F9BC-442B-9FEB-3063F8DA70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94" name="14" hidden="1">
              <a:extLst>
                <a:ext uri="{FF2B5EF4-FFF2-40B4-BE49-F238E27FC236}">
                  <a16:creationId xmlns:a16="http://schemas.microsoft.com/office/drawing/2014/main" id="{49C52D25-1711-4242-BB1B-33986FCCB98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95" name="15" hidden="1">
              <a:extLst>
                <a:ext uri="{FF2B5EF4-FFF2-40B4-BE49-F238E27FC236}">
                  <a16:creationId xmlns:a16="http://schemas.microsoft.com/office/drawing/2014/main" id="{657B44F3-8CF3-46C7-A162-4E438E37AF6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96" name="16" hidden="1">
              <a:extLst>
                <a:ext uri="{FF2B5EF4-FFF2-40B4-BE49-F238E27FC236}">
                  <a16:creationId xmlns:a16="http://schemas.microsoft.com/office/drawing/2014/main" id="{F45EB718-1418-4DD3-8C5D-23CBEEBDCDB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97" name="17" hidden="1">
              <a:extLst>
                <a:ext uri="{FF2B5EF4-FFF2-40B4-BE49-F238E27FC236}">
                  <a16:creationId xmlns:a16="http://schemas.microsoft.com/office/drawing/2014/main" id="{F0047F01-3C66-4631-BC39-603A98C9BBD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8" name="18" hidden="1">
              <a:extLst>
                <a:ext uri="{FF2B5EF4-FFF2-40B4-BE49-F238E27FC236}">
                  <a16:creationId xmlns:a16="http://schemas.microsoft.com/office/drawing/2014/main" id="{138A9871-30E8-41E9-B096-A450D0FD89A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9" name="19" hidden="1">
              <a:extLst>
                <a:ext uri="{FF2B5EF4-FFF2-40B4-BE49-F238E27FC236}">
                  <a16:creationId xmlns:a16="http://schemas.microsoft.com/office/drawing/2014/main" id="{7E042985-4D05-483C-B295-6264416AD7B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100" name="20" hidden="1">
              <a:extLst>
                <a:ext uri="{FF2B5EF4-FFF2-40B4-BE49-F238E27FC236}">
                  <a16:creationId xmlns:a16="http://schemas.microsoft.com/office/drawing/2014/main" id="{B2F08897-F5B5-405E-AD0F-44740DF466A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101" name="21" hidden="1">
              <a:extLst>
                <a:ext uri="{FF2B5EF4-FFF2-40B4-BE49-F238E27FC236}">
                  <a16:creationId xmlns:a16="http://schemas.microsoft.com/office/drawing/2014/main" id="{813A2448-4F36-410D-9642-659C004A8F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102" name="22" hidden="1">
              <a:extLst>
                <a:ext uri="{FF2B5EF4-FFF2-40B4-BE49-F238E27FC236}">
                  <a16:creationId xmlns:a16="http://schemas.microsoft.com/office/drawing/2014/main" id="{03F04FFC-9263-4548-8CAA-7E9D8FE1C5D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103" name="23" hidden="1">
              <a:extLst>
                <a:ext uri="{FF2B5EF4-FFF2-40B4-BE49-F238E27FC236}">
                  <a16:creationId xmlns:a16="http://schemas.microsoft.com/office/drawing/2014/main" id="{CE976B5F-939A-40DD-ABD3-CBFECEA06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104" name="24" hidden="1">
              <a:extLst>
                <a:ext uri="{FF2B5EF4-FFF2-40B4-BE49-F238E27FC236}">
                  <a16:creationId xmlns:a16="http://schemas.microsoft.com/office/drawing/2014/main" id="{36A7897B-CFCB-4E2A-BF6E-61188BA04C7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105" name="25" hidden="1">
              <a:extLst>
                <a:ext uri="{FF2B5EF4-FFF2-40B4-BE49-F238E27FC236}">
                  <a16:creationId xmlns:a16="http://schemas.microsoft.com/office/drawing/2014/main" id="{DAA09799-B458-4493-AD1F-78C65AF22B2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106" name="26" hidden="1">
              <a:extLst>
                <a:ext uri="{FF2B5EF4-FFF2-40B4-BE49-F238E27FC236}">
                  <a16:creationId xmlns:a16="http://schemas.microsoft.com/office/drawing/2014/main" id="{AC2714C1-9FE1-40DB-96C7-45855114E02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1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611EB-D790-495F-BAA6-22C2F0F874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5784" y="2011249"/>
            <a:ext cx="5295037" cy="3217828"/>
          </a:xfrm>
        </p:spPr>
        <p:txBody>
          <a:bodyPr vert="horz" lIns="0" tIns="0" rIns="0" bIns="0" rtlCol="0" anchor="ctr" anchorCtr="0">
            <a:noAutofit/>
          </a:bodyPr>
          <a:lstStyle/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Interactive Use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typing Stata commands </a:t>
            </a:r>
            <a:r>
              <a:rPr lang="en-US" sz="2000" i="1">
                <a:latin typeface="Roboto" panose="02000000000000000000" pitchFamily="2" charset="0"/>
              </a:rPr>
              <a:t>directly </a:t>
            </a:r>
            <a:r>
              <a:rPr lang="en-US" sz="2000">
                <a:latin typeface="Roboto" panose="02000000000000000000" pitchFamily="2" charset="0"/>
              </a:rPr>
              <a:t>on the Command window to produce results.</a:t>
            </a:r>
          </a:p>
          <a:p>
            <a:pPr marL="285750" lvl="1" indent="-285750">
              <a:buSzPct val="100000"/>
              <a:buAutoNum type="arabicPeriod"/>
            </a:pPr>
            <a:r>
              <a:rPr lang="en-US" sz="2000" b="1">
                <a:latin typeface="Roboto" panose="02000000000000000000" pitchFamily="2" charset="0"/>
              </a:rPr>
              <a:t>Batch Mode</a:t>
            </a:r>
            <a:r>
              <a:rPr lang="en-US" sz="2000">
                <a:latin typeface="Roboto" panose="02000000000000000000" pitchFamily="2" charset="0"/>
              </a:rPr>
              <a:t>:</a:t>
            </a:r>
            <a:r>
              <a:rPr lang="en-US" sz="2000" b="1">
                <a:latin typeface="Roboto" panose="02000000000000000000" pitchFamily="2" charset="0"/>
              </a:rPr>
              <a:t> </a:t>
            </a:r>
            <a:r>
              <a:rPr lang="en-US" sz="2000">
                <a:latin typeface="Roboto" panose="02000000000000000000" pitchFamily="2" charset="0"/>
              </a:rPr>
              <a:t>All commands are compiled in a file (called </a:t>
            </a:r>
            <a:r>
              <a:rPr lang="en-US" sz="2000" i="1">
                <a:latin typeface="Roboto" panose="02000000000000000000" pitchFamily="2" charset="0"/>
              </a:rPr>
              <a:t>Do-Files</a:t>
            </a:r>
            <a:r>
              <a:rPr lang="en-US" sz="2000">
                <a:latin typeface="Roboto" panose="02000000000000000000" pitchFamily="2" charset="0"/>
              </a:rPr>
              <a:t>), which Stata reads and executes. </a:t>
            </a:r>
            <a:endParaRPr lang="en-US" sz="2000" b="1">
              <a:latin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6E6B-49B5-4E7B-ACFC-AED3B5C02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142711"/>
            <a:ext cx="10998200" cy="640800"/>
          </a:xfrm>
        </p:spPr>
        <p:txBody>
          <a:bodyPr/>
          <a:lstStyle/>
          <a:p>
            <a:pPr marL="0" indent="0"/>
            <a:r>
              <a:rPr lang="en-US" sz="2100">
                <a:latin typeface="Roboto" panose="02000000000000000000" pitchFamily="2" charset="0"/>
              </a:rPr>
              <a:t>While Stata is truly “interactive,” users can also run a program as a “batch” mode (running commands listed on a file)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381D-A7EA-40DE-A595-6AB9E26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Stata Console – 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B8A-04E6-4EEE-B1E2-130847A3C8EA}"/>
              </a:ext>
            </a:extLst>
          </p:cNvPr>
          <p:cNvSpPr txBox="1"/>
          <p:nvPr/>
        </p:nvSpPr>
        <p:spPr>
          <a:xfrm>
            <a:off x="1919287" y="5455200"/>
            <a:ext cx="8353425" cy="640800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18000" rIns="90000" bIns="18000" rtlCol="0" anchor="ctr" anchorCtr="0">
            <a:noAutofit/>
          </a:bodyPr>
          <a:lstStyle/>
          <a:p>
            <a:pPr marL="0" marR="0" lvl="0" indent="0" algn="ctr" defTabSz="685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lang="en-US" sz="1900" b="1">
                <a:solidFill>
                  <a:srgbClr val="2E2E38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During this workshop, we are going to use Do-File “.do” to import and explore data and conduct relevant analysis</a:t>
            </a:r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03606-AC89-40B3-8A74-CF52AF379314}"/>
              </a:ext>
            </a:extLst>
          </p:cNvPr>
          <p:cNvGrpSpPr/>
          <p:nvPr/>
        </p:nvGrpSpPr>
        <p:grpSpPr>
          <a:xfrm>
            <a:off x="711178" y="2011249"/>
            <a:ext cx="5295040" cy="3217828"/>
            <a:chOff x="711178" y="2011249"/>
            <a:chExt cx="5295040" cy="3217828"/>
          </a:xfrm>
        </p:grpSpPr>
        <p:pic>
          <p:nvPicPr>
            <p:cNvPr id="5" name="Content Placeholder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1CE53-2A56-48D3-AF1B-8BD97DD7A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" r="87" b="-373"/>
            <a:stretch/>
          </p:blipFill>
          <p:spPr>
            <a:xfrm>
              <a:off x="711181" y="2011249"/>
              <a:ext cx="5295037" cy="321782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6C8F3-AD86-4B10-95DE-B5C955EF8767}"/>
                </a:ext>
              </a:extLst>
            </p:cNvPr>
            <p:cNvSpPr/>
            <p:nvPr/>
          </p:nvSpPr>
          <p:spPr>
            <a:xfrm>
              <a:off x="3033554" y="2054150"/>
              <a:ext cx="290354" cy="186347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5559E0-17AB-432F-9552-F71008411B71}"/>
                </a:ext>
              </a:extLst>
            </p:cNvPr>
            <p:cNvSpPr/>
            <p:nvPr/>
          </p:nvSpPr>
          <p:spPr>
            <a:xfrm>
              <a:off x="711178" y="4811073"/>
              <a:ext cx="4023783" cy="418004"/>
            </a:xfrm>
            <a:prstGeom prst="rect">
              <a:avLst/>
            </a:prstGeom>
            <a:noFill/>
            <a:ln w="12700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5011B8-F86D-4C60-BC37-EDAE17288D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1" name="on" hidden="1">
              <a:extLst>
                <a:ext uri="{FF2B5EF4-FFF2-40B4-BE49-F238E27FC236}">
                  <a16:creationId xmlns:a16="http://schemas.microsoft.com/office/drawing/2014/main" id="{CA539990-038E-462E-ACB1-3BA9FA01592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2" name="off" hidden="1">
              <a:extLst>
                <a:ext uri="{FF2B5EF4-FFF2-40B4-BE49-F238E27FC236}">
                  <a16:creationId xmlns:a16="http://schemas.microsoft.com/office/drawing/2014/main" id="{912BB363-B39F-4457-8E9A-30F110876C5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1">
              <a:extLst>
                <a:ext uri="{FF2B5EF4-FFF2-40B4-BE49-F238E27FC236}">
                  <a16:creationId xmlns:a16="http://schemas.microsoft.com/office/drawing/2014/main" id="{00E6FB7D-1746-4288-8057-ED75F82A2A7C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0FDDDF91-E3C8-4A3E-9944-2A87B15BA75D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5" name="3">
              <a:extLst>
                <a:ext uri="{FF2B5EF4-FFF2-40B4-BE49-F238E27FC236}">
                  <a16:creationId xmlns:a16="http://schemas.microsoft.com/office/drawing/2014/main" id="{1F8D3934-7D83-457F-88B4-E37B57B33608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6" name="4">
              <a:extLst>
                <a:ext uri="{FF2B5EF4-FFF2-40B4-BE49-F238E27FC236}">
                  <a16:creationId xmlns:a16="http://schemas.microsoft.com/office/drawing/2014/main" id="{C82F4F9C-4D6B-4585-91E2-C30AD07411D7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7" name="5">
              <a:extLst>
                <a:ext uri="{FF2B5EF4-FFF2-40B4-BE49-F238E27FC236}">
                  <a16:creationId xmlns:a16="http://schemas.microsoft.com/office/drawing/2014/main" id="{B284E009-BA98-4826-9C4A-94D364CCED29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8" name="6">
              <a:extLst>
                <a:ext uri="{FF2B5EF4-FFF2-40B4-BE49-F238E27FC236}">
                  <a16:creationId xmlns:a16="http://schemas.microsoft.com/office/drawing/2014/main" id="{31EC4D44-E00F-42AD-9C4E-18574D1E4F1B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9" name="7">
              <a:extLst>
                <a:ext uri="{FF2B5EF4-FFF2-40B4-BE49-F238E27FC236}">
                  <a16:creationId xmlns:a16="http://schemas.microsoft.com/office/drawing/2014/main" id="{4E2979C8-91D6-4F4E-9894-95D637F6C260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0" name="8" hidden="1">
              <a:extLst>
                <a:ext uri="{FF2B5EF4-FFF2-40B4-BE49-F238E27FC236}">
                  <a16:creationId xmlns:a16="http://schemas.microsoft.com/office/drawing/2014/main" id="{41C867EC-420E-4290-A081-D14E84B693B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1" name="9" hidden="1">
              <a:extLst>
                <a:ext uri="{FF2B5EF4-FFF2-40B4-BE49-F238E27FC236}">
                  <a16:creationId xmlns:a16="http://schemas.microsoft.com/office/drawing/2014/main" id="{4B9315F4-7A47-4838-BADF-31E323C01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2" name="10" hidden="1">
              <a:extLst>
                <a:ext uri="{FF2B5EF4-FFF2-40B4-BE49-F238E27FC236}">
                  <a16:creationId xmlns:a16="http://schemas.microsoft.com/office/drawing/2014/main" id="{23940FED-E347-497D-95D8-2BB96F51EC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3" name="11" hidden="1">
              <a:extLst>
                <a:ext uri="{FF2B5EF4-FFF2-40B4-BE49-F238E27FC236}">
                  <a16:creationId xmlns:a16="http://schemas.microsoft.com/office/drawing/2014/main" id="{22A46989-BD04-4B0B-87F4-F9EA1D23277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4" name="12" hidden="1">
              <a:extLst>
                <a:ext uri="{FF2B5EF4-FFF2-40B4-BE49-F238E27FC236}">
                  <a16:creationId xmlns:a16="http://schemas.microsoft.com/office/drawing/2014/main" id="{2369929B-AEEB-40DA-8877-30779D6465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5" name="13" hidden="1">
              <a:extLst>
                <a:ext uri="{FF2B5EF4-FFF2-40B4-BE49-F238E27FC236}">
                  <a16:creationId xmlns:a16="http://schemas.microsoft.com/office/drawing/2014/main" id="{D51465AF-B67A-40CD-97FD-D674EC3C098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6" name="14" hidden="1">
              <a:extLst>
                <a:ext uri="{FF2B5EF4-FFF2-40B4-BE49-F238E27FC236}">
                  <a16:creationId xmlns:a16="http://schemas.microsoft.com/office/drawing/2014/main" id="{B43D9D54-00AC-49DE-AC43-36A654E2F59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7" name="15" hidden="1">
              <a:extLst>
                <a:ext uri="{FF2B5EF4-FFF2-40B4-BE49-F238E27FC236}">
                  <a16:creationId xmlns:a16="http://schemas.microsoft.com/office/drawing/2014/main" id="{7033E2B2-FB1C-4A21-B7ED-419BD3E1D5E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8" name="16" hidden="1">
              <a:extLst>
                <a:ext uri="{FF2B5EF4-FFF2-40B4-BE49-F238E27FC236}">
                  <a16:creationId xmlns:a16="http://schemas.microsoft.com/office/drawing/2014/main" id="{418B6DDE-C0B7-4C2C-9A6A-224C19C1D8E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9" name="17" hidden="1">
              <a:extLst>
                <a:ext uri="{FF2B5EF4-FFF2-40B4-BE49-F238E27FC236}">
                  <a16:creationId xmlns:a16="http://schemas.microsoft.com/office/drawing/2014/main" id="{D2D78DDE-50CF-4635-9DF8-551DF817566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0" name="18" hidden="1">
              <a:extLst>
                <a:ext uri="{FF2B5EF4-FFF2-40B4-BE49-F238E27FC236}">
                  <a16:creationId xmlns:a16="http://schemas.microsoft.com/office/drawing/2014/main" id="{409B3625-5001-4DCB-90DA-7036D672E87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1" name="19" hidden="1">
              <a:extLst>
                <a:ext uri="{FF2B5EF4-FFF2-40B4-BE49-F238E27FC236}">
                  <a16:creationId xmlns:a16="http://schemas.microsoft.com/office/drawing/2014/main" id="{9A2024C5-3D6B-4F06-84B5-D05F14A45E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2" name="20" hidden="1">
              <a:extLst>
                <a:ext uri="{FF2B5EF4-FFF2-40B4-BE49-F238E27FC236}">
                  <a16:creationId xmlns:a16="http://schemas.microsoft.com/office/drawing/2014/main" id="{410A6B2C-0DC8-47A7-88AF-686512E998C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3" name="21" hidden="1">
              <a:extLst>
                <a:ext uri="{FF2B5EF4-FFF2-40B4-BE49-F238E27FC236}">
                  <a16:creationId xmlns:a16="http://schemas.microsoft.com/office/drawing/2014/main" id="{03E79EEB-3FEE-48C9-9C45-7F3C5B0C3D3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4" name="22" hidden="1">
              <a:extLst>
                <a:ext uri="{FF2B5EF4-FFF2-40B4-BE49-F238E27FC236}">
                  <a16:creationId xmlns:a16="http://schemas.microsoft.com/office/drawing/2014/main" id="{A0704601-AF2E-4FE2-A87F-E7B3516687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5" name="23" hidden="1">
              <a:extLst>
                <a:ext uri="{FF2B5EF4-FFF2-40B4-BE49-F238E27FC236}">
                  <a16:creationId xmlns:a16="http://schemas.microsoft.com/office/drawing/2014/main" id="{6F1AD4B9-3717-4F7F-96F2-769F0205DB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6" name="24" hidden="1">
              <a:extLst>
                <a:ext uri="{FF2B5EF4-FFF2-40B4-BE49-F238E27FC236}">
                  <a16:creationId xmlns:a16="http://schemas.microsoft.com/office/drawing/2014/main" id="{AD6C3C4F-7FC9-48DB-B8C4-3C65236B37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7" name="25" hidden="1">
              <a:extLst>
                <a:ext uri="{FF2B5EF4-FFF2-40B4-BE49-F238E27FC236}">
                  <a16:creationId xmlns:a16="http://schemas.microsoft.com/office/drawing/2014/main" id="{5B184CCC-9BA0-41E8-96EB-848B7CBA44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8" name="26" hidden="1">
              <a:extLst>
                <a:ext uri="{FF2B5EF4-FFF2-40B4-BE49-F238E27FC236}">
                  <a16:creationId xmlns:a16="http://schemas.microsoft.com/office/drawing/2014/main" id="{6069A267-F56C-4D77-A8E2-97C043FE9BD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59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B52211-ED3F-4DB4-9391-E72BBD9403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0326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8398C3-2DD3-4162-B4E5-E84A665901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 (Open)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820086"/>
            <a:ext cx="5295037" cy="32178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Press “File” on a top menu bar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 “Open…”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Go to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Workshop_Files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folder we downloaded on “Desktop” folder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Open “</a:t>
            </a:r>
            <a:r>
              <a:rPr lang="en-US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Stata_Workshop_QCL.do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” file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D73D2C-B179-4FB6-AB08-9F488CA03B5D}"/>
              </a:ext>
            </a:extLst>
          </p:cNvPr>
          <p:cNvGrpSpPr/>
          <p:nvPr/>
        </p:nvGrpSpPr>
        <p:grpSpPr>
          <a:xfrm>
            <a:off x="6230235" y="2273612"/>
            <a:ext cx="5244924" cy="2310776"/>
            <a:chOff x="6230235" y="2273612"/>
            <a:chExt cx="5244924" cy="2310776"/>
          </a:xfrm>
        </p:grpSpPr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F234154-CC6C-4379-8BA4-F5A0C0D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35" y="2273612"/>
              <a:ext cx="5244924" cy="23107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952AAE-287C-4CFC-A216-EFCE34FEBF69}"/>
                </a:ext>
              </a:extLst>
            </p:cNvPr>
            <p:cNvSpPr/>
            <p:nvPr/>
          </p:nvSpPr>
          <p:spPr>
            <a:xfrm>
              <a:off x="7798086" y="2794571"/>
              <a:ext cx="2831814" cy="318499"/>
            </a:xfrm>
            <a:prstGeom prst="rect">
              <a:avLst/>
            </a:prstGeom>
            <a:noFill/>
            <a:ln w="28575">
              <a:solidFill>
                <a:srgbClr val="900A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D5D20-342D-4843-A2BC-0772113939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71" name="on" hidden="1">
              <a:extLst>
                <a:ext uri="{FF2B5EF4-FFF2-40B4-BE49-F238E27FC236}">
                  <a16:creationId xmlns:a16="http://schemas.microsoft.com/office/drawing/2014/main" id="{A37E22D1-CAF4-413E-8FB3-C8641C75C66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2" name="off" hidden="1">
              <a:extLst>
                <a:ext uri="{FF2B5EF4-FFF2-40B4-BE49-F238E27FC236}">
                  <a16:creationId xmlns:a16="http://schemas.microsoft.com/office/drawing/2014/main" id="{169B4D6E-9D30-4AF1-A496-9219D68CAE1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73" name="1">
              <a:extLst>
                <a:ext uri="{FF2B5EF4-FFF2-40B4-BE49-F238E27FC236}">
                  <a16:creationId xmlns:a16="http://schemas.microsoft.com/office/drawing/2014/main" id="{DC0B4DF2-04A9-4982-B17D-173203E400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74" name="2">
              <a:extLst>
                <a:ext uri="{FF2B5EF4-FFF2-40B4-BE49-F238E27FC236}">
                  <a16:creationId xmlns:a16="http://schemas.microsoft.com/office/drawing/2014/main" id="{8822D51F-F327-4F7C-8E66-4D506CB7423C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75" name="3">
              <a:extLst>
                <a:ext uri="{FF2B5EF4-FFF2-40B4-BE49-F238E27FC236}">
                  <a16:creationId xmlns:a16="http://schemas.microsoft.com/office/drawing/2014/main" id="{8C33F1FD-C769-46DE-AF47-2C42164646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76" name="4">
              <a:extLst>
                <a:ext uri="{FF2B5EF4-FFF2-40B4-BE49-F238E27FC236}">
                  <a16:creationId xmlns:a16="http://schemas.microsoft.com/office/drawing/2014/main" id="{7B05AF3D-8481-476F-BD5D-07E224CF07B2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77" name="5">
              <a:extLst>
                <a:ext uri="{FF2B5EF4-FFF2-40B4-BE49-F238E27FC236}">
                  <a16:creationId xmlns:a16="http://schemas.microsoft.com/office/drawing/2014/main" id="{B93A6515-1A49-46A9-86D0-E249C78BE538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78" name="6">
              <a:extLst>
                <a:ext uri="{FF2B5EF4-FFF2-40B4-BE49-F238E27FC236}">
                  <a16:creationId xmlns:a16="http://schemas.microsoft.com/office/drawing/2014/main" id="{BA2F8F43-41EE-4C8B-9416-701C75FFA340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79" name="7">
              <a:extLst>
                <a:ext uri="{FF2B5EF4-FFF2-40B4-BE49-F238E27FC236}">
                  <a16:creationId xmlns:a16="http://schemas.microsoft.com/office/drawing/2014/main" id="{43AB9489-8A81-4C09-906E-1C402BBD7297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80" name="8" hidden="1">
              <a:extLst>
                <a:ext uri="{FF2B5EF4-FFF2-40B4-BE49-F238E27FC236}">
                  <a16:creationId xmlns:a16="http://schemas.microsoft.com/office/drawing/2014/main" id="{D0247D56-32E8-4BAC-8CD9-0901104D893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81" name="9" hidden="1">
              <a:extLst>
                <a:ext uri="{FF2B5EF4-FFF2-40B4-BE49-F238E27FC236}">
                  <a16:creationId xmlns:a16="http://schemas.microsoft.com/office/drawing/2014/main" id="{0B74DE97-CDFE-4274-9E4F-814ACBBBAE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82" name="10" hidden="1">
              <a:extLst>
                <a:ext uri="{FF2B5EF4-FFF2-40B4-BE49-F238E27FC236}">
                  <a16:creationId xmlns:a16="http://schemas.microsoft.com/office/drawing/2014/main" id="{B0F0B798-B7BE-402C-8844-E5D1D0189B5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83" name="11" hidden="1">
              <a:extLst>
                <a:ext uri="{FF2B5EF4-FFF2-40B4-BE49-F238E27FC236}">
                  <a16:creationId xmlns:a16="http://schemas.microsoft.com/office/drawing/2014/main" id="{83135E9F-84DE-4EC8-BDC7-5D5DBCF1D12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84" name="12" hidden="1">
              <a:extLst>
                <a:ext uri="{FF2B5EF4-FFF2-40B4-BE49-F238E27FC236}">
                  <a16:creationId xmlns:a16="http://schemas.microsoft.com/office/drawing/2014/main" id="{30FAE9C6-2295-46FA-91CE-600F65E798B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85" name="13" hidden="1">
              <a:extLst>
                <a:ext uri="{FF2B5EF4-FFF2-40B4-BE49-F238E27FC236}">
                  <a16:creationId xmlns:a16="http://schemas.microsoft.com/office/drawing/2014/main" id="{8ECDBB18-BCEC-4825-A223-DA3D2F6769A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86" name="14" hidden="1">
              <a:extLst>
                <a:ext uri="{FF2B5EF4-FFF2-40B4-BE49-F238E27FC236}">
                  <a16:creationId xmlns:a16="http://schemas.microsoft.com/office/drawing/2014/main" id="{118DB50C-75A9-43D8-9001-DD90FC1FF9F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87" name="15" hidden="1">
              <a:extLst>
                <a:ext uri="{FF2B5EF4-FFF2-40B4-BE49-F238E27FC236}">
                  <a16:creationId xmlns:a16="http://schemas.microsoft.com/office/drawing/2014/main" id="{85B0FAEF-AD2D-43C7-BD1B-485B14F4C99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88" name="16" hidden="1">
              <a:extLst>
                <a:ext uri="{FF2B5EF4-FFF2-40B4-BE49-F238E27FC236}">
                  <a16:creationId xmlns:a16="http://schemas.microsoft.com/office/drawing/2014/main" id="{15DDE814-9B01-4234-92EA-6205AD7BC8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89" name="17" hidden="1">
              <a:extLst>
                <a:ext uri="{FF2B5EF4-FFF2-40B4-BE49-F238E27FC236}">
                  <a16:creationId xmlns:a16="http://schemas.microsoft.com/office/drawing/2014/main" id="{7B3D538F-48B3-4FCE-893F-D692A1A5AE3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90" name="18" hidden="1">
              <a:extLst>
                <a:ext uri="{FF2B5EF4-FFF2-40B4-BE49-F238E27FC236}">
                  <a16:creationId xmlns:a16="http://schemas.microsoft.com/office/drawing/2014/main" id="{081335BA-2AFF-42C0-A17F-69F5C395F57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91" name="19" hidden="1">
              <a:extLst>
                <a:ext uri="{FF2B5EF4-FFF2-40B4-BE49-F238E27FC236}">
                  <a16:creationId xmlns:a16="http://schemas.microsoft.com/office/drawing/2014/main" id="{C9BB632B-88BE-464A-B141-B6BA6C441A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92" name="20" hidden="1">
              <a:extLst>
                <a:ext uri="{FF2B5EF4-FFF2-40B4-BE49-F238E27FC236}">
                  <a16:creationId xmlns:a16="http://schemas.microsoft.com/office/drawing/2014/main" id="{333A9A01-48A4-4A02-8011-A48E5FD9809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93" name="21" hidden="1">
              <a:extLst>
                <a:ext uri="{FF2B5EF4-FFF2-40B4-BE49-F238E27FC236}">
                  <a16:creationId xmlns:a16="http://schemas.microsoft.com/office/drawing/2014/main" id="{7DC20F56-3CC1-41A7-AECF-C2C844C1AA0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94" name="22" hidden="1">
              <a:extLst>
                <a:ext uri="{FF2B5EF4-FFF2-40B4-BE49-F238E27FC236}">
                  <a16:creationId xmlns:a16="http://schemas.microsoft.com/office/drawing/2014/main" id="{57EDEB3D-8FA7-48A7-8942-6C13F20563D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95" name="23" hidden="1">
              <a:extLst>
                <a:ext uri="{FF2B5EF4-FFF2-40B4-BE49-F238E27FC236}">
                  <a16:creationId xmlns:a16="http://schemas.microsoft.com/office/drawing/2014/main" id="{6F0E482D-D3B4-4879-A218-70521D2521B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96" name="24" hidden="1">
              <a:extLst>
                <a:ext uri="{FF2B5EF4-FFF2-40B4-BE49-F238E27FC236}">
                  <a16:creationId xmlns:a16="http://schemas.microsoft.com/office/drawing/2014/main" id="{4921D517-ACD3-404C-BE19-68F03EFF652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97" name="25" hidden="1">
              <a:extLst>
                <a:ext uri="{FF2B5EF4-FFF2-40B4-BE49-F238E27FC236}">
                  <a16:creationId xmlns:a16="http://schemas.microsoft.com/office/drawing/2014/main" id="{B4CA57A6-B9C4-4A76-8F21-6B8386ACAD3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98" name="26" hidden="1">
              <a:extLst>
                <a:ext uri="{FF2B5EF4-FFF2-40B4-BE49-F238E27FC236}">
                  <a16:creationId xmlns:a16="http://schemas.microsoft.com/office/drawing/2014/main" id="{2BAEBFF8-ADC0-4E9C-B4CB-0C2683E6B41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2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399867-D7F0-4FB8-B7A8-498ACE9FB8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990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63B6A84-0629-4E04-8E20-10AC00253B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61B0F-3583-CB41-942E-0692741DA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42E3-01E0-4ADB-AE7B-A690653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Stata Console – Do-Files</a:t>
            </a:r>
            <a:endParaRPr lang="en-US" dirty="0">
              <a:latin typeface="+mn-lt"/>
            </a:endParaRP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8A375216-A111-40A1-A67C-86C115CA6AF9}"/>
              </a:ext>
            </a:extLst>
          </p:cNvPr>
          <p:cNvSpPr txBox="1">
            <a:spLocks/>
          </p:cNvSpPr>
          <p:nvPr/>
        </p:nvSpPr>
        <p:spPr>
          <a:xfrm>
            <a:off x="666730" y="1449928"/>
            <a:ext cx="5295037" cy="3958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Think of it as a set of </a:t>
            </a:r>
            <a:r>
              <a:rPr lang="en-US" sz="2000" i="1" dirty="0">
                <a:latin typeface="Roboto" panose="02000000000000000000" pitchFamily="2" charset="0"/>
              </a:rPr>
              <a:t>instructions</a:t>
            </a:r>
            <a:r>
              <a:rPr lang="en-US" sz="2000" dirty="0">
                <a:latin typeface="Roboto" panose="02000000000000000000" pitchFamily="2" charset="0"/>
              </a:rPr>
              <a:t> for Stata to conduct without manual input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It is a good practice to compile </a:t>
            </a:r>
            <a:r>
              <a:rPr lang="en-US" sz="2000" i="1" dirty="0">
                <a:latin typeface="Roboto" panose="02000000000000000000" pitchFamily="2" charset="0"/>
              </a:rPr>
              <a:t>Do-File</a:t>
            </a:r>
            <a:r>
              <a:rPr lang="en-US" sz="2000" dirty="0">
                <a:latin typeface="Roboto" panose="02000000000000000000" pitchFamily="2" charset="0"/>
              </a:rPr>
              <a:t> since doing so allows others to </a:t>
            </a:r>
            <a:r>
              <a:rPr lang="en-US" sz="2000" b="1" i="1" dirty="0">
                <a:latin typeface="Roboto" panose="02000000000000000000" pitchFamily="2" charset="0"/>
              </a:rPr>
              <a:t>reproduce</a:t>
            </a:r>
            <a:endParaRPr lang="en-US" sz="2000" b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Roboto" panose="02000000000000000000" pitchFamily="2" charset="0"/>
              </a:rPr>
              <a:t>Comment: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/* [INSERT COMMENT] */</a:t>
            </a:r>
            <a:r>
              <a:rPr lang="en-US" sz="1800" dirty="0">
                <a:latin typeface="Roboto" panose="02000000000000000000" pitchFamily="2" charset="0"/>
              </a:rPr>
              <a:t>: comments a specified section 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latin typeface="Roboto" panose="02000000000000000000" pitchFamily="2" charset="0"/>
              </a:rPr>
              <a:t>*</a:t>
            </a:r>
            <a:r>
              <a:rPr lang="en-US" sz="1800" dirty="0">
                <a:latin typeface="Roboto" panose="02000000000000000000" pitchFamily="2" charset="0"/>
              </a:rPr>
              <a:t>: comments a whole line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Press </a:t>
            </a:r>
            <a:r>
              <a:rPr lang="en-US" sz="2000" b="1" dirty="0">
                <a:latin typeface="Roboto" panose="02000000000000000000" pitchFamily="2" charset="0"/>
              </a:rPr>
              <a:t>boxed icon </a:t>
            </a:r>
            <a:r>
              <a:rPr lang="en-US" sz="2000" dirty="0">
                <a:latin typeface="Roboto" panose="02000000000000000000" pitchFamily="2" charset="0"/>
              </a:rPr>
              <a:t>shown on the screenshot to execute the file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01CC-E644-4C12-87E1-EA0AAB074F49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37801F-7BFA-40C1-A00B-219F28EED2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2" name="on" hidden="1">
              <a:extLst>
                <a:ext uri="{FF2B5EF4-FFF2-40B4-BE49-F238E27FC236}">
                  <a16:creationId xmlns:a16="http://schemas.microsoft.com/office/drawing/2014/main" id="{2CF73628-4558-4E53-9F88-A438ABE694B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3" name="off" hidden="1">
              <a:extLst>
                <a:ext uri="{FF2B5EF4-FFF2-40B4-BE49-F238E27FC236}">
                  <a16:creationId xmlns:a16="http://schemas.microsoft.com/office/drawing/2014/main" id="{CBED1EAD-D26C-4C5C-B59A-D0D6A3BC7C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1">
              <a:extLst>
                <a:ext uri="{FF2B5EF4-FFF2-40B4-BE49-F238E27FC236}">
                  <a16:creationId xmlns:a16="http://schemas.microsoft.com/office/drawing/2014/main" id="{29C4150E-6CFE-4492-8604-76B2EA00FFEE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5E9C621B-781A-4BAE-B667-9E208722E294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6" name="3">
              <a:extLst>
                <a:ext uri="{FF2B5EF4-FFF2-40B4-BE49-F238E27FC236}">
                  <a16:creationId xmlns:a16="http://schemas.microsoft.com/office/drawing/2014/main" id="{592F735B-4A26-408C-82D0-1E2AA73BBF1D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7" name="4">
              <a:extLst>
                <a:ext uri="{FF2B5EF4-FFF2-40B4-BE49-F238E27FC236}">
                  <a16:creationId xmlns:a16="http://schemas.microsoft.com/office/drawing/2014/main" id="{B6B11F38-5603-45E5-BDE9-F2A4EAB48841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8" name="5">
              <a:extLst>
                <a:ext uri="{FF2B5EF4-FFF2-40B4-BE49-F238E27FC236}">
                  <a16:creationId xmlns:a16="http://schemas.microsoft.com/office/drawing/2014/main" id="{5B4901DF-B90C-4613-AE51-2561AA22F284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9" name="6">
              <a:extLst>
                <a:ext uri="{FF2B5EF4-FFF2-40B4-BE49-F238E27FC236}">
                  <a16:creationId xmlns:a16="http://schemas.microsoft.com/office/drawing/2014/main" id="{6235954D-A8D7-410D-B42C-F8EE747C075C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0" name="7">
              <a:extLst>
                <a:ext uri="{FF2B5EF4-FFF2-40B4-BE49-F238E27FC236}">
                  <a16:creationId xmlns:a16="http://schemas.microsoft.com/office/drawing/2014/main" id="{F40153EF-0BC9-4F66-BFDA-3E74F78751B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1" name="8" hidden="1">
              <a:extLst>
                <a:ext uri="{FF2B5EF4-FFF2-40B4-BE49-F238E27FC236}">
                  <a16:creationId xmlns:a16="http://schemas.microsoft.com/office/drawing/2014/main" id="{E651464C-9050-40D1-90A6-D3B77015723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2" name="9" hidden="1">
              <a:extLst>
                <a:ext uri="{FF2B5EF4-FFF2-40B4-BE49-F238E27FC236}">
                  <a16:creationId xmlns:a16="http://schemas.microsoft.com/office/drawing/2014/main" id="{EB4DAFFF-1917-4236-8153-A685FB0E706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3" name="10" hidden="1">
              <a:extLst>
                <a:ext uri="{FF2B5EF4-FFF2-40B4-BE49-F238E27FC236}">
                  <a16:creationId xmlns:a16="http://schemas.microsoft.com/office/drawing/2014/main" id="{5DC91916-C9FE-4F76-A9C1-B30FA5EF6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4" name="11" hidden="1">
              <a:extLst>
                <a:ext uri="{FF2B5EF4-FFF2-40B4-BE49-F238E27FC236}">
                  <a16:creationId xmlns:a16="http://schemas.microsoft.com/office/drawing/2014/main" id="{0DCF86F5-4C8B-4E9F-AECD-5EB393E210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5" name="12" hidden="1">
              <a:extLst>
                <a:ext uri="{FF2B5EF4-FFF2-40B4-BE49-F238E27FC236}">
                  <a16:creationId xmlns:a16="http://schemas.microsoft.com/office/drawing/2014/main" id="{C02BA730-E173-4E8D-9368-4C200E102B5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6" name="13" hidden="1">
              <a:extLst>
                <a:ext uri="{FF2B5EF4-FFF2-40B4-BE49-F238E27FC236}">
                  <a16:creationId xmlns:a16="http://schemas.microsoft.com/office/drawing/2014/main" id="{6BAE999A-8FA9-4F5D-B31C-E549DB713D3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7" name="14" hidden="1">
              <a:extLst>
                <a:ext uri="{FF2B5EF4-FFF2-40B4-BE49-F238E27FC236}">
                  <a16:creationId xmlns:a16="http://schemas.microsoft.com/office/drawing/2014/main" id="{065F15D1-F167-4941-BC3C-50B9739CA69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8" name="15" hidden="1">
              <a:extLst>
                <a:ext uri="{FF2B5EF4-FFF2-40B4-BE49-F238E27FC236}">
                  <a16:creationId xmlns:a16="http://schemas.microsoft.com/office/drawing/2014/main" id="{2C85E1F4-9EF2-44A8-A545-214B88EA2BD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9" name="16" hidden="1">
              <a:extLst>
                <a:ext uri="{FF2B5EF4-FFF2-40B4-BE49-F238E27FC236}">
                  <a16:creationId xmlns:a16="http://schemas.microsoft.com/office/drawing/2014/main" id="{54DC4AC9-E3B0-4695-96CB-41C3FCE728C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0" name="17" hidden="1">
              <a:extLst>
                <a:ext uri="{FF2B5EF4-FFF2-40B4-BE49-F238E27FC236}">
                  <a16:creationId xmlns:a16="http://schemas.microsoft.com/office/drawing/2014/main" id="{24587F95-536E-4CAE-BD27-EEEAAB06A9A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1" name="18" hidden="1">
              <a:extLst>
                <a:ext uri="{FF2B5EF4-FFF2-40B4-BE49-F238E27FC236}">
                  <a16:creationId xmlns:a16="http://schemas.microsoft.com/office/drawing/2014/main" id="{C00AB3E3-9FFB-4B5B-A2F2-A0542F46637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2" name="19" hidden="1">
              <a:extLst>
                <a:ext uri="{FF2B5EF4-FFF2-40B4-BE49-F238E27FC236}">
                  <a16:creationId xmlns:a16="http://schemas.microsoft.com/office/drawing/2014/main" id="{484C1953-F673-4F4C-8587-2B3E83E9B4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3" name="20" hidden="1">
              <a:extLst>
                <a:ext uri="{FF2B5EF4-FFF2-40B4-BE49-F238E27FC236}">
                  <a16:creationId xmlns:a16="http://schemas.microsoft.com/office/drawing/2014/main" id="{7E31FEAA-61B5-4FA8-AE18-36673ABF499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4" name="21" hidden="1">
              <a:extLst>
                <a:ext uri="{FF2B5EF4-FFF2-40B4-BE49-F238E27FC236}">
                  <a16:creationId xmlns:a16="http://schemas.microsoft.com/office/drawing/2014/main" id="{086B7E2C-0821-4C1D-8DCB-5CEAE949B5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5" name="22" hidden="1">
              <a:extLst>
                <a:ext uri="{FF2B5EF4-FFF2-40B4-BE49-F238E27FC236}">
                  <a16:creationId xmlns:a16="http://schemas.microsoft.com/office/drawing/2014/main" id="{494874E7-5EF6-4675-93A4-AA51B3793EF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6" name="23" hidden="1">
              <a:extLst>
                <a:ext uri="{FF2B5EF4-FFF2-40B4-BE49-F238E27FC236}">
                  <a16:creationId xmlns:a16="http://schemas.microsoft.com/office/drawing/2014/main" id="{2185B261-11B0-4F7B-979A-C3A8A8456A6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7" name="24" hidden="1">
              <a:extLst>
                <a:ext uri="{FF2B5EF4-FFF2-40B4-BE49-F238E27FC236}">
                  <a16:creationId xmlns:a16="http://schemas.microsoft.com/office/drawing/2014/main" id="{C1CD5B9C-E3B5-4E93-82D2-9DDB559A09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8" name="25" hidden="1">
              <a:extLst>
                <a:ext uri="{FF2B5EF4-FFF2-40B4-BE49-F238E27FC236}">
                  <a16:creationId xmlns:a16="http://schemas.microsoft.com/office/drawing/2014/main" id="{9CE0C93F-5F01-478A-9E9B-D1F413672EC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9" name="26" hidden="1">
              <a:extLst>
                <a:ext uri="{FF2B5EF4-FFF2-40B4-BE49-F238E27FC236}">
                  <a16:creationId xmlns:a16="http://schemas.microsoft.com/office/drawing/2014/main" id="{443EBA39-BBCA-4771-903F-87C78BB1D90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013EF7-DA0B-4055-A958-1DC4DCAA4D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726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6543845-EB23-4CE4-BFA3-46A8A04EED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1B020-C689-435A-B4B8-DBFAA00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Data Import</a:t>
            </a:r>
            <a:endParaRPr lang="en-US" dirty="0">
              <a:latin typeface="+mn-lt"/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C5719FF-EFF1-4BF9-9104-AF1E41030B65}"/>
              </a:ext>
            </a:extLst>
          </p:cNvPr>
          <p:cNvSpPr txBox="1">
            <a:spLocks/>
          </p:cNvSpPr>
          <p:nvPr/>
        </p:nvSpPr>
        <p:spPr>
          <a:xfrm>
            <a:off x="666730" y="1406153"/>
            <a:ext cx="5295037" cy="404569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6731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6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34617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01925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20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069232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7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336541" indent="-267311" algn="l" defTabSz="685406" rtl="0" eaLnBrk="1" latinLnBrk="0" hangingPunct="1">
              <a:spcBef>
                <a:spcPts val="0"/>
              </a:spcBef>
              <a:spcAft>
                <a:spcPts val="450"/>
              </a:spcAft>
              <a:buClrTx/>
              <a:buSzPct val="70000"/>
              <a:buFont typeface="Arial" panose="020B0604020202020204" pitchFamily="34" charset="0"/>
              <a:buChar char="►"/>
              <a:defRPr sz="1400" b="0" i="0" kern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4866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569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273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975" indent="-171353" algn="l" defTabSz="685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Setting Working Directory</a:t>
            </a:r>
            <a:r>
              <a:rPr lang="en-US" sz="2000">
                <a:latin typeface="Roboto" panose="02000000000000000000" pitchFamily="2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sz="1800" i="1">
                <a:latin typeface="Roboto" panose="02000000000000000000" pitchFamily="2" charset="0"/>
              </a:rPr>
              <a:t>“cd” </a:t>
            </a:r>
            <a:r>
              <a:rPr lang="en-US" sz="1800">
                <a:latin typeface="Roboto" panose="02000000000000000000" pitchFamily="2" charset="0"/>
              </a:rPr>
              <a:t>command sets which folder you are going to be working on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Make sure to include data files in the folder</a:t>
            </a:r>
          </a:p>
          <a:p>
            <a:pPr>
              <a:spcAft>
                <a:spcPts val="1200"/>
              </a:spcAft>
            </a:pPr>
            <a:r>
              <a:rPr lang="en-US" sz="2000" b="1">
                <a:latin typeface="Roboto" panose="02000000000000000000" pitchFamily="2" charset="0"/>
              </a:rPr>
              <a:t>Importing Data</a:t>
            </a:r>
            <a:endParaRPr lang="en-US" sz="2000">
              <a:latin typeface="Roboto" panose="02000000000000000000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Run </a:t>
            </a:r>
            <a:r>
              <a:rPr lang="en-US" sz="1800" i="1" u="sng">
                <a:latin typeface="Roboto" panose="02000000000000000000" pitchFamily="2" charset="0"/>
              </a:rPr>
              <a:t>import delimited using “filename.csv” </a:t>
            </a:r>
            <a:r>
              <a:rPr lang="en-US" sz="1800">
                <a:latin typeface="Roboto" panose="02000000000000000000" pitchFamily="2" charset="0"/>
              </a:rPr>
              <a:t>command to import data files</a:t>
            </a:r>
          </a:p>
          <a:p>
            <a:pPr lvl="1">
              <a:spcAft>
                <a:spcPts val="1200"/>
              </a:spcAft>
            </a:pPr>
            <a:r>
              <a:rPr lang="en-US" sz="1800">
                <a:latin typeface="Roboto" panose="02000000000000000000" pitchFamily="2" charset="0"/>
              </a:rPr>
              <a:t>You can also import Excel files (and many others) as well as direct URL link!</a:t>
            </a:r>
            <a:endParaRPr lang="en-US" sz="1600">
              <a:latin typeface="Roboto" panose="0200000000000000000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E2EC7-00BF-4D6D-B19B-C518D2552C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38" name="on" hidden="1">
              <a:extLst>
                <a:ext uri="{FF2B5EF4-FFF2-40B4-BE49-F238E27FC236}">
                  <a16:creationId xmlns:a16="http://schemas.microsoft.com/office/drawing/2014/main" id="{B3DEA443-110D-4537-9F30-23FAB7BC8E8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39" name="off" hidden="1">
              <a:extLst>
                <a:ext uri="{FF2B5EF4-FFF2-40B4-BE49-F238E27FC236}">
                  <a16:creationId xmlns:a16="http://schemas.microsoft.com/office/drawing/2014/main" id="{2A7A084B-CB6B-441A-A50F-6EA67FA8BE5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DA556377-1A40-44D8-A178-79BF987E3AD4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2" name="2">
              <a:extLst>
                <a:ext uri="{FF2B5EF4-FFF2-40B4-BE49-F238E27FC236}">
                  <a16:creationId xmlns:a16="http://schemas.microsoft.com/office/drawing/2014/main" id="{4852F2FA-AA1F-4F3B-922C-7035EEB87E5A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3" name="3">
              <a:extLst>
                <a:ext uri="{FF2B5EF4-FFF2-40B4-BE49-F238E27FC236}">
                  <a16:creationId xmlns:a16="http://schemas.microsoft.com/office/drawing/2014/main" id="{1A643E43-64BB-4F75-8521-5EC3F8713CC0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4" name="4">
              <a:extLst>
                <a:ext uri="{FF2B5EF4-FFF2-40B4-BE49-F238E27FC236}">
                  <a16:creationId xmlns:a16="http://schemas.microsoft.com/office/drawing/2014/main" id="{741C9D4A-A44F-4D6F-B4A1-B84AB87AACAB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5" name="5">
              <a:extLst>
                <a:ext uri="{FF2B5EF4-FFF2-40B4-BE49-F238E27FC236}">
                  <a16:creationId xmlns:a16="http://schemas.microsoft.com/office/drawing/2014/main" id="{F8870B1E-06A9-4B37-A2C2-E1A91C538E0A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46" name="6">
              <a:extLst>
                <a:ext uri="{FF2B5EF4-FFF2-40B4-BE49-F238E27FC236}">
                  <a16:creationId xmlns:a16="http://schemas.microsoft.com/office/drawing/2014/main" id="{8D27B27C-96A9-4EE4-8A7B-343E8047CDEF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47" name="7">
              <a:extLst>
                <a:ext uri="{FF2B5EF4-FFF2-40B4-BE49-F238E27FC236}">
                  <a16:creationId xmlns:a16="http://schemas.microsoft.com/office/drawing/2014/main" id="{E4CDD8CC-C8D8-4366-A29F-86E35EDE2D3C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48" name="8" hidden="1">
              <a:extLst>
                <a:ext uri="{FF2B5EF4-FFF2-40B4-BE49-F238E27FC236}">
                  <a16:creationId xmlns:a16="http://schemas.microsoft.com/office/drawing/2014/main" id="{92E557CB-BBE9-4D82-89E1-A8E91389A69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49" name="9" hidden="1">
              <a:extLst>
                <a:ext uri="{FF2B5EF4-FFF2-40B4-BE49-F238E27FC236}">
                  <a16:creationId xmlns:a16="http://schemas.microsoft.com/office/drawing/2014/main" id="{5B3524A7-46A4-4D37-B5B7-A4446D23BC9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0" name="10" hidden="1">
              <a:extLst>
                <a:ext uri="{FF2B5EF4-FFF2-40B4-BE49-F238E27FC236}">
                  <a16:creationId xmlns:a16="http://schemas.microsoft.com/office/drawing/2014/main" id="{9E86E51F-C203-41E6-92BA-28A2D97DA6F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1" name="11" hidden="1">
              <a:extLst>
                <a:ext uri="{FF2B5EF4-FFF2-40B4-BE49-F238E27FC236}">
                  <a16:creationId xmlns:a16="http://schemas.microsoft.com/office/drawing/2014/main" id="{F72CC797-AB1E-4F1B-8769-4B60739550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2" name="12" hidden="1">
              <a:extLst>
                <a:ext uri="{FF2B5EF4-FFF2-40B4-BE49-F238E27FC236}">
                  <a16:creationId xmlns:a16="http://schemas.microsoft.com/office/drawing/2014/main" id="{CC2C5173-B41E-4548-879C-2B8D7695C53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3" name="13" hidden="1">
              <a:extLst>
                <a:ext uri="{FF2B5EF4-FFF2-40B4-BE49-F238E27FC236}">
                  <a16:creationId xmlns:a16="http://schemas.microsoft.com/office/drawing/2014/main" id="{AB30744D-F982-440B-B098-9843E94206E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4" name="14" hidden="1">
              <a:extLst>
                <a:ext uri="{FF2B5EF4-FFF2-40B4-BE49-F238E27FC236}">
                  <a16:creationId xmlns:a16="http://schemas.microsoft.com/office/drawing/2014/main" id="{AE7FE46B-F82F-46CD-9CB2-FA8B464F27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5" name="15" hidden="1">
              <a:extLst>
                <a:ext uri="{FF2B5EF4-FFF2-40B4-BE49-F238E27FC236}">
                  <a16:creationId xmlns:a16="http://schemas.microsoft.com/office/drawing/2014/main" id="{C06FEB2A-1024-4E91-A76F-C6E8AC35981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56" name="16" hidden="1">
              <a:extLst>
                <a:ext uri="{FF2B5EF4-FFF2-40B4-BE49-F238E27FC236}">
                  <a16:creationId xmlns:a16="http://schemas.microsoft.com/office/drawing/2014/main" id="{5E082F6A-4623-43D7-9214-984D42812ED7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57" name="17" hidden="1">
              <a:extLst>
                <a:ext uri="{FF2B5EF4-FFF2-40B4-BE49-F238E27FC236}">
                  <a16:creationId xmlns:a16="http://schemas.microsoft.com/office/drawing/2014/main" id="{F7E55BFF-3887-4D5F-BA44-28F4F847D95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58" name="18" hidden="1">
              <a:extLst>
                <a:ext uri="{FF2B5EF4-FFF2-40B4-BE49-F238E27FC236}">
                  <a16:creationId xmlns:a16="http://schemas.microsoft.com/office/drawing/2014/main" id="{71E03460-D1F3-4A32-A75D-BABA6E4644C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59" name="19" hidden="1">
              <a:extLst>
                <a:ext uri="{FF2B5EF4-FFF2-40B4-BE49-F238E27FC236}">
                  <a16:creationId xmlns:a16="http://schemas.microsoft.com/office/drawing/2014/main" id="{FDCBBF9E-E667-4D15-BE27-E2FB5661B7E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0" name="20" hidden="1">
              <a:extLst>
                <a:ext uri="{FF2B5EF4-FFF2-40B4-BE49-F238E27FC236}">
                  <a16:creationId xmlns:a16="http://schemas.microsoft.com/office/drawing/2014/main" id="{7CC9297D-E9E0-4A86-A4BA-3097C2A370A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1" name="21" hidden="1">
              <a:extLst>
                <a:ext uri="{FF2B5EF4-FFF2-40B4-BE49-F238E27FC236}">
                  <a16:creationId xmlns:a16="http://schemas.microsoft.com/office/drawing/2014/main" id="{8DC69071-B1F5-46BC-90E2-584FE0115BC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2" name="22" hidden="1">
              <a:extLst>
                <a:ext uri="{FF2B5EF4-FFF2-40B4-BE49-F238E27FC236}">
                  <a16:creationId xmlns:a16="http://schemas.microsoft.com/office/drawing/2014/main" id="{F375DF3A-76BA-44D0-81CE-CBF301B3135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3" name="23" hidden="1">
              <a:extLst>
                <a:ext uri="{FF2B5EF4-FFF2-40B4-BE49-F238E27FC236}">
                  <a16:creationId xmlns:a16="http://schemas.microsoft.com/office/drawing/2014/main" id="{6638F8FC-96E4-4DD5-8222-8AAB9E3D85E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4" name="24" hidden="1">
              <a:extLst>
                <a:ext uri="{FF2B5EF4-FFF2-40B4-BE49-F238E27FC236}">
                  <a16:creationId xmlns:a16="http://schemas.microsoft.com/office/drawing/2014/main" id="{E5503178-4389-4E08-A2D4-739867E3674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5" name="25" hidden="1">
              <a:extLst>
                <a:ext uri="{FF2B5EF4-FFF2-40B4-BE49-F238E27FC236}">
                  <a16:creationId xmlns:a16="http://schemas.microsoft.com/office/drawing/2014/main" id="{7A1FAFA9-AAAB-4CFC-9482-03D0540782C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66" name="26" hidden="1">
              <a:extLst>
                <a:ext uri="{FF2B5EF4-FFF2-40B4-BE49-F238E27FC236}">
                  <a16:creationId xmlns:a16="http://schemas.microsoft.com/office/drawing/2014/main" id="{117DD47D-14C2-4C56-BCD0-412DEEF536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D6AE47-B918-4348-B890-FF7CF0910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372494"/>
            <a:ext cx="5286395" cy="411961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D85999C-BECC-CB4E-A279-C91456565B0A}"/>
              </a:ext>
            </a:extLst>
          </p:cNvPr>
          <p:cNvSpPr/>
          <p:nvPr/>
        </p:nvSpPr>
        <p:spPr>
          <a:xfrm>
            <a:off x="11167879" y="1440303"/>
            <a:ext cx="340292" cy="238369"/>
          </a:xfrm>
          <a:prstGeom prst="rect">
            <a:avLst/>
          </a:prstGeom>
          <a:noFill/>
          <a:ln w="12700">
            <a:solidFill>
              <a:srgbClr val="90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EFB205-2C34-4469-AB5E-5214056CFF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697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think-cell Slide" r:id="rId7" imgW="359" imgH="355" progId="TCLayout.ActiveDocument.1">
                  <p:embed/>
                </p:oleObj>
              </mc:Choice>
              <mc:Fallback>
                <p:oleObj name="think-cell Slide" r:id="rId7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B3259CF-217C-4353-A469-39BACE34C8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20A916-E870-4461-9199-44FF72A1A7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6691" y="2052977"/>
            <a:ext cx="5305711" cy="3895043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" panose="02000000000000000000" pitchFamily="2" charset="0"/>
              </a:rPr>
              <a:t>Data: Sampled 2016 Presidential Election Data by Counties (ECON122)</a:t>
            </a:r>
            <a:endParaRPr lang="en-US" sz="2000" b="1" i="1" dirty="0">
              <a:latin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000" b="1" i="1" dirty="0">
                <a:latin typeface="Roboto" panose="02000000000000000000" pitchFamily="2" charset="0"/>
              </a:rPr>
              <a:t>describe </a:t>
            </a:r>
            <a:r>
              <a:rPr lang="en-US" sz="2000" b="1" dirty="0">
                <a:latin typeface="Roboto" panose="02000000000000000000" pitchFamily="2" charset="0"/>
              </a:rPr>
              <a:t>function can be used see a more detailed information of the imported data: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Observations, Variables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Variable Name, Storage Type (e.g., long, float), Display format, value label, variable label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</a:rPr>
              <a:t>On Stata, you can label values and variables, which are helpful references</a:t>
            </a:r>
            <a:br>
              <a:rPr lang="en-US" sz="1800" dirty="0">
                <a:latin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</a:rPr>
              <a:t>(we will look at these functions during the Hands-on Exercise)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C8F8E1E-EE47-4F7F-B059-A9D54180C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2100">
                <a:latin typeface="+mn-lt"/>
              </a:rPr>
              <a:t>Whenever you use </a:t>
            </a:r>
            <a:r>
              <a:rPr lang="en-US" sz="2100" i="1">
                <a:latin typeface="+mn-lt"/>
              </a:rPr>
              <a:t>import</a:t>
            </a:r>
            <a:r>
              <a:rPr lang="en-US" sz="2100">
                <a:latin typeface="+mn-lt"/>
              </a:rPr>
              <a:t> function, it outputs a message that indicates the numbers of variables and observations in the dataset. For more details, use </a:t>
            </a:r>
            <a:r>
              <a:rPr lang="en-US" sz="2100" i="1">
                <a:latin typeface="+mn-lt"/>
              </a:rPr>
              <a:t>describe</a:t>
            </a:r>
            <a:endParaRPr lang="en-US" sz="210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E330-73CB-4527-962F-60CC4E68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Define data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33" descr="Table&#10;&#10;Description automatically generated">
            <a:extLst>
              <a:ext uri="{FF2B5EF4-FFF2-40B4-BE49-F238E27FC236}">
                <a16:creationId xmlns:a16="http://schemas.microsoft.com/office/drawing/2014/main" id="{EFCB8421-6A1D-49C8-B8D3-679490B3E4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75" r="5460" b="62362"/>
          <a:stretch/>
        </p:blipFill>
        <p:spPr>
          <a:xfrm>
            <a:off x="758791" y="2175553"/>
            <a:ext cx="5156519" cy="36498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9AA8FD-F2E1-4E6A-9584-120B4C13F93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32900" y="304800"/>
            <a:ext cx="2374900" cy="279400"/>
            <a:chOff x="6096000" y="3429000"/>
            <a:chExt cx="2374900" cy="279400"/>
          </a:xfrm>
        </p:grpSpPr>
        <p:sp>
          <p:nvSpPr>
            <p:cNvPr id="43" name="on" hidden="1">
              <a:extLst>
                <a:ext uri="{FF2B5EF4-FFF2-40B4-BE49-F238E27FC236}">
                  <a16:creationId xmlns:a16="http://schemas.microsoft.com/office/drawing/2014/main" id="{9AABCF41-B1D1-4615-B981-EC18E40CA7A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4" name="off" hidden="1">
              <a:extLst>
                <a:ext uri="{FF2B5EF4-FFF2-40B4-BE49-F238E27FC236}">
                  <a16:creationId xmlns:a16="http://schemas.microsoft.com/office/drawing/2014/main" id="{259A5AFE-71EB-4060-AFFC-301413D2C87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900A2F"/>
                </a:solidFill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AF347A48-B1F7-465C-AD55-2F0DC182BB63}"/>
                </a:ext>
              </a:extLst>
            </p:cNvPr>
            <p:cNvSpPr/>
            <p:nvPr/>
          </p:nvSpPr>
          <p:spPr>
            <a:xfrm>
              <a:off x="6096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</a:t>
              </a:r>
            </a:p>
          </p:txBody>
        </p:sp>
        <p:sp>
          <p:nvSpPr>
            <p:cNvPr id="46" name="2">
              <a:extLst>
                <a:ext uri="{FF2B5EF4-FFF2-40B4-BE49-F238E27FC236}">
                  <a16:creationId xmlns:a16="http://schemas.microsoft.com/office/drawing/2014/main" id="{93F7FC3E-3868-4182-A30A-B935845604B6}"/>
                </a:ext>
              </a:extLst>
            </p:cNvPr>
            <p:cNvSpPr/>
            <p:nvPr/>
          </p:nvSpPr>
          <p:spPr>
            <a:xfrm>
              <a:off x="6445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</a:t>
              </a:r>
            </a:p>
          </p:txBody>
        </p:sp>
        <p:sp>
          <p:nvSpPr>
            <p:cNvPr id="47" name="3">
              <a:extLst>
                <a:ext uri="{FF2B5EF4-FFF2-40B4-BE49-F238E27FC236}">
                  <a16:creationId xmlns:a16="http://schemas.microsoft.com/office/drawing/2014/main" id="{F0D15E3D-F8D4-4FB6-86E6-9042E10B5035}"/>
                </a:ext>
              </a:extLst>
            </p:cNvPr>
            <p:cNvSpPr/>
            <p:nvPr/>
          </p:nvSpPr>
          <p:spPr>
            <a:xfrm>
              <a:off x="6794500" y="3429000"/>
              <a:ext cx="279400" cy="279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3</a:t>
              </a:r>
            </a:p>
          </p:txBody>
        </p:sp>
        <p:sp>
          <p:nvSpPr>
            <p:cNvPr id="48" name="4">
              <a:extLst>
                <a:ext uri="{FF2B5EF4-FFF2-40B4-BE49-F238E27FC236}">
                  <a16:creationId xmlns:a16="http://schemas.microsoft.com/office/drawing/2014/main" id="{411907EE-B64D-4C74-A7D9-1CE73A5C3AF3}"/>
                </a:ext>
              </a:extLst>
            </p:cNvPr>
            <p:cNvSpPr/>
            <p:nvPr/>
          </p:nvSpPr>
          <p:spPr>
            <a:xfrm>
              <a:off x="71437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4</a:t>
              </a:r>
            </a:p>
          </p:txBody>
        </p:sp>
        <p:sp>
          <p:nvSpPr>
            <p:cNvPr id="49" name="5">
              <a:extLst>
                <a:ext uri="{FF2B5EF4-FFF2-40B4-BE49-F238E27FC236}">
                  <a16:creationId xmlns:a16="http://schemas.microsoft.com/office/drawing/2014/main" id="{9C6169E1-F9DE-42B7-9564-B7B20D8E9C3B}"/>
                </a:ext>
              </a:extLst>
            </p:cNvPr>
            <p:cNvSpPr/>
            <p:nvPr/>
          </p:nvSpPr>
          <p:spPr>
            <a:xfrm>
              <a:off x="74930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5</a:t>
              </a:r>
            </a:p>
          </p:txBody>
        </p:sp>
        <p:sp>
          <p:nvSpPr>
            <p:cNvPr id="50" name="6">
              <a:extLst>
                <a:ext uri="{FF2B5EF4-FFF2-40B4-BE49-F238E27FC236}">
                  <a16:creationId xmlns:a16="http://schemas.microsoft.com/office/drawing/2014/main" id="{6A790F30-BC23-4636-949B-C2ED6558114D}"/>
                </a:ext>
              </a:extLst>
            </p:cNvPr>
            <p:cNvSpPr/>
            <p:nvPr/>
          </p:nvSpPr>
          <p:spPr>
            <a:xfrm>
              <a:off x="784225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6</a:t>
              </a:r>
            </a:p>
          </p:txBody>
        </p:sp>
        <p:sp>
          <p:nvSpPr>
            <p:cNvPr id="51" name="7">
              <a:extLst>
                <a:ext uri="{FF2B5EF4-FFF2-40B4-BE49-F238E27FC236}">
                  <a16:creationId xmlns:a16="http://schemas.microsoft.com/office/drawing/2014/main" id="{6B3996BF-AD6F-4B38-A4BA-E993E2F18605}"/>
                </a:ext>
              </a:extLst>
            </p:cNvPr>
            <p:cNvSpPr/>
            <p:nvPr/>
          </p:nvSpPr>
          <p:spPr>
            <a:xfrm>
              <a:off x="8191500" y="3429000"/>
              <a:ext cx="279400" cy="27940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7</a:t>
              </a:r>
            </a:p>
          </p:txBody>
        </p:sp>
        <p:sp>
          <p:nvSpPr>
            <p:cNvPr id="52" name="8" hidden="1">
              <a:extLst>
                <a:ext uri="{FF2B5EF4-FFF2-40B4-BE49-F238E27FC236}">
                  <a16:creationId xmlns:a16="http://schemas.microsoft.com/office/drawing/2014/main" id="{A7D34C96-4B48-49DF-8B7E-1CBF4BCB9D40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8</a:t>
              </a:r>
            </a:p>
          </p:txBody>
        </p:sp>
        <p:sp>
          <p:nvSpPr>
            <p:cNvPr id="53" name="9" hidden="1">
              <a:extLst>
                <a:ext uri="{FF2B5EF4-FFF2-40B4-BE49-F238E27FC236}">
                  <a16:creationId xmlns:a16="http://schemas.microsoft.com/office/drawing/2014/main" id="{30D491D5-30EC-4825-B508-A05D81578BE3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9</a:t>
              </a:r>
            </a:p>
          </p:txBody>
        </p:sp>
        <p:sp>
          <p:nvSpPr>
            <p:cNvPr id="54" name="10" hidden="1">
              <a:extLst>
                <a:ext uri="{FF2B5EF4-FFF2-40B4-BE49-F238E27FC236}">
                  <a16:creationId xmlns:a16="http://schemas.microsoft.com/office/drawing/2014/main" id="{F6A355B5-E7A3-4D9E-ADA9-C74267B39512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10</a:t>
              </a:r>
            </a:p>
          </p:txBody>
        </p:sp>
        <p:sp>
          <p:nvSpPr>
            <p:cNvPr id="55" name="11" hidden="1">
              <a:extLst>
                <a:ext uri="{FF2B5EF4-FFF2-40B4-BE49-F238E27FC236}">
                  <a16:creationId xmlns:a16="http://schemas.microsoft.com/office/drawing/2014/main" id="{929FABC6-CE23-48C6-A80F-9AAF553BC13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11</a:t>
              </a:r>
            </a:p>
          </p:txBody>
        </p:sp>
        <p:sp>
          <p:nvSpPr>
            <p:cNvPr id="56" name="12" hidden="1">
              <a:extLst>
                <a:ext uri="{FF2B5EF4-FFF2-40B4-BE49-F238E27FC236}">
                  <a16:creationId xmlns:a16="http://schemas.microsoft.com/office/drawing/2014/main" id="{3B4FAB55-C682-4224-98E7-CD725A4C76C9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12</a:t>
              </a:r>
            </a:p>
          </p:txBody>
        </p:sp>
        <p:sp>
          <p:nvSpPr>
            <p:cNvPr id="57" name="13" hidden="1">
              <a:extLst>
                <a:ext uri="{FF2B5EF4-FFF2-40B4-BE49-F238E27FC236}">
                  <a16:creationId xmlns:a16="http://schemas.microsoft.com/office/drawing/2014/main" id="{DE0C6E63-6708-46D7-BC43-280ADE2BB63D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13</a:t>
              </a:r>
            </a:p>
          </p:txBody>
        </p:sp>
        <p:sp>
          <p:nvSpPr>
            <p:cNvPr id="58" name="14" hidden="1">
              <a:extLst>
                <a:ext uri="{FF2B5EF4-FFF2-40B4-BE49-F238E27FC236}">
                  <a16:creationId xmlns:a16="http://schemas.microsoft.com/office/drawing/2014/main" id="{67310ACD-522A-42D6-BE79-52AD8D0E424B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14</a:t>
              </a:r>
            </a:p>
          </p:txBody>
        </p:sp>
        <p:sp>
          <p:nvSpPr>
            <p:cNvPr id="59" name="15" hidden="1">
              <a:extLst>
                <a:ext uri="{FF2B5EF4-FFF2-40B4-BE49-F238E27FC236}">
                  <a16:creationId xmlns:a16="http://schemas.microsoft.com/office/drawing/2014/main" id="{F9B83B8F-D667-4207-8816-C11DDAEF1C7F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15</a:t>
              </a:r>
            </a:p>
          </p:txBody>
        </p:sp>
        <p:sp>
          <p:nvSpPr>
            <p:cNvPr id="60" name="16" hidden="1">
              <a:extLst>
                <a:ext uri="{FF2B5EF4-FFF2-40B4-BE49-F238E27FC236}">
                  <a16:creationId xmlns:a16="http://schemas.microsoft.com/office/drawing/2014/main" id="{283B645D-8AAB-40FE-992D-B9F30A0B012A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16</a:t>
              </a:r>
            </a:p>
          </p:txBody>
        </p:sp>
        <p:sp>
          <p:nvSpPr>
            <p:cNvPr id="61" name="17" hidden="1">
              <a:extLst>
                <a:ext uri="{FF2B5EF4-FFF2-40B4-BE49-F238E27FC236}">
                  <a16:creationId xmlns:a16="http://schemas.microsoft.com/office/drawing/2014/main" id="{B4292D36-2FDE-4D4D-A3D2-DF36BAD37F7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17</a:t>
              </a:r>
            </a:p>
          </p:txBody>
        </p:sp>
        <p:sp>
          <p:nvSpPr>
            <p:cNvPr id="62" name="18" hidden="1">
              <a:extLst>
                <a:ext uri="{FF2B5EF4-FFF2-40B4-BE49-F238E27FC236}">
                  <a16:creationId xmlns:a16="http://schemas.microsoft.com/office/drawing/2014/main" id="{44A97E41-93DC-4617-B470-F86FFA75118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18</a:t>
              </a:r>
            </a:p>
          </p:txBody>
        </p:sp>
        <p:sp>
          <p:nvSpPr>
            <p:cNvPr id="63" name="19" hidden="1">
              <a:extLst>
                <a:ext uri="{FF2B5EF4-FFF2-40B4-BE49-F238E27FC236}">
                  <a16:creationId xmlns:a16="http://schemas.microsoft.com/office/drawing/2014/main" id="{76E11DB7-3429-4466-B894-A0378A7748C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19</a:t>
              </a:r>
            </a:p>
          </p:txBody>
        </p:sp>
        <p:sp>
          <p:nvSpPr>
            <p:cNvPr id="64" name="20" hidden="1">
              <a:extLst>
                <a:ext uri="{FF2B5EF4-FFF2-40B4-BE49-F238E27FC236}">
                  <a16:creationId xmlns:a16="http://schemas.microsoft.com/office/drawing/2014/main" id="{FB2EC31B-754C-4235-9E2E-8F10C3BDAB56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20</a:t>
              </a:r>
            </a:p>
          </p:txBody>
        </p:sp>
        <p:sp>
          <p:nvSpPr>
            <p:cNvPr id="65" name="21" hidden="1">
              <a:extLst>
                <a:ext uri="{FF2B5EF4-FFF2-40B4-BE49-F238E27FC236}">
                  <a16:creationId xmlns:a16="http://schemas.microsoft.com/office/drawing/2014/main" id="{4556919D-4EB4-4D64-9EC8-430B2F0AF914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21</a:t>
              </a:r>
            </a:p>
          </p:txBody>
        </p:sp>
        <p:sp>
          <p:nvSpPr>
            <p:cNvPr id="66" name="22" hidden="1">
              <a:extLst>
                <a:ext uri="{FF2B5EF4-FFF2-40B4-BE49-F238E27FC236}">
                  <a16:creationId xmlns:a16="http://schemas.microsoft.com/office/drawing/2014/main" id="{B5D7FCAC-3A50-4087-92DC-C071AC835BA1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22</a:t>
              </a:r>
            </a:p>
          </p:txBody>
        </p:sp>
        <p:sp>
          <p:nvSpPr>
            <p:cNvPr id="67" name="23" hidden="1">
              <a:extLst>
                <a:ext uri="{FF2B5EF4-FFF2-40B4-BE49-F238E27FC236}">
                  <a16:creationId xmlns:a16="http://schemas.microsoft.com/office/drawing/2014/main" id="{12A3084E-BB1A-46B0-8881-F9775142F7EE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23</a:t>
              </a:r>
            </a:p>
          </p:txBody>
        </p:sp>
        <p:sp>
          <p:nvSpPr>
            <p:cNvPr id="68" name="24" hidden="1">
              <a:extLst>
                <a:ext uri="{FF2B5EF4-FFF2-40B4-BE49-F238E27FC236}">
                  <a16:creationId xmlns:a16="http://schemas.microsoft.com/office/drawing/2014/main" id="{DB54B7EE-F4A9-4006-B127-161147B78C18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24</a:t>
              </a:r>
            </a:p>
          </p:txBody>
        </p:sp>
        <p:sp>
          <p:nvSpPr>
            <p:cNvPr id="69" name="25" hidden="1">
              <a:extLst>
                <a:ext uri="{FF2B5EF4-FFF2-40B4-BE49-F238E27FC236}">
                  <a16:creationId xmlns:a16="http://schemas.microsoft.com/office/drawing/2014/main" id="{8097E01F-99DA-4728-864F-9674708F541C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25</a:t>
              </a:r>
            </a:p>
          </p:txBody>
        </p:sp>
        <p:sp>
          <p:nvSpPr>
            <p:cNvPr id="70" name="26" hidden="1">
              <a:extLst>
                <a:ext uri="{FF2B5EF4-FFF2-40B4-BE49-F238E27FC236}">
                  <a16:creationId xmlns:a16="http://schemas.microsoft.com/office/drawing/2014/main" id="{37DF285D-1C64-4D9B-A4F5-562A0F9C34F5}"/>
                </a:ext>
              </a:extLst>
            </p:cNvPr>
            <p:cNvSpPr/>
            <p:nvPr/>
          </p:nvSpPr>
          <p:spPr>
            <a:xfrm>
              <a:off x="6096000" y="3429000"/>
              <a:ext cx="0" cy="0"/>
            </a:xfrm>
            <a:prstGeom prst="rect">
              <a:avLst/>
            </a:prstGeom>
            <a:solidFill>
              <a:srgbClr val="DDDDDD"/>
            </a:solidFill>
            <a:ln w="952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accent1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rgbClr val="900A2F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54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2&quot; id=&quot;1_4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waysSelectTopLevel=&quot;1&quot; /&gt;&lt;!-- Agenda item formats --&gt;&lt;cases&gt;&lt;case level=&quot;1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NoLeft+(itemSingleHeight+topicLeftSpacing)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itemNoLeft&quot; top=&quot;0&quot; width=&quot;itemSingleHeight&quot; height=&quot;itemTotalHeight&quot; /&gt;&lt;fill foreColor=&quot;#808080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808080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&gt;&lt;paragraphformat alignment=&quot;1&quot; /&gt;&lt;font color=&quot;14&quot; bold=&quot;1&quot; /&gt;&lt;textframe marginLeft=&quot;6&quot; /&gt;&lt;/element&gt;&lt;element field=&quot;responsible&quot; type=&quot;autoshape&quot; autoShapeType=&quot;1&quot;&gt;&lt;paragraphformat alignment=&quot;1&quot; /&gt;&lt;font color=&quot;14&quot; bold=&quot;1&quot; /&gt;&lt;/element&gt;&lt;element field=&quot;freecolumn&quot; type=&quot;autoshape&quot; autoShapeType=&quot;1&quot;&gt;&lt;paragraphformat alignment=&quot;1&quot; /&gt;&lt;font color=&quot;14&quot; bold=&quot;1&quot; /&gt;&lt;/element&gt;&lt;element field=&quot;timeslot&quot; type=&quot;autoshape&quot; autoShapeType=&quot;1&quot;&gt;&lt;paragraphformat alignment=&quot;1&quot; /&gt;&lt;font color=&quot;14&quot; bold=&quot;1&quot; /&gt;&lt;/element&gt;&lt;element field=&quot;pageno&quot; type=&quot;autoshape&quot; autoShapeType=&quot;1&quot;&gt;&lt;paragraphformat alignment=&quot;3&quot; /&gt;&lt;font color=&quot;14&quot; bold=&quot;1&quot; /&gt;&lt;/element&gt;&lt;/case&gt;&lt;case level=&quot;2&quot; selected=&quot;0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/&gt;&lt;textframe marginLeft=&quot;6&quot; /&gt;&lt;/element&gt;&lt;element field=&quot;responsible&quot; type=&quot;autoshape&quot; autoShapeType=&quot;1&quot;&gt;&lt;paragraphformat alignment=&quot;1&quot; /&gt;&lt;font /&gt;&lt;/element&gt;&lt;element field=&quot;freecolumn&quot; type=&quot;autoshape&quot; autoShapeType=&quot;1&quot;&gt;&lt;paragraphformat alignment=&quot;1&quot; /&gt;&lt;font /&gt;&lt;/element&gt;&lt;element field=&quot;timeslot&quot; type=&quot;autoshape&quot; autoShapeType=&quot;1&quot;&gt;&lt;paragraphformat alignment=&quot;1&quot; /&gt;&lt;font /&gt;&lt;/element&gt;&lt;element field=&quot;pageno&quot; type=&quot;autoshape&quot; autoShapeType=&quot;1&quot;&gt;&lt;paragraphformat alignment=&quot;3&quot; /&gt;&lt;font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/&gt;&lt;textframe marginLeft=&quot;6&quot; /&gt;&lt;/element&gt;&lt;element field=&quot;responsible&quot; type=&quot;autoshape&quot; autoShapeType=&quot;1&quot;&gt;&lt;paragraphformat alignment=&quot;1&quot; /&gt;&lt;font color=&quot;14&quot; /&gt;&lt;/element&gt;&lt;element field=&quot;freecolumn&quot; type=&quot;autoshape&quot; autoShapeType=&quot;1&quot;&gt;&lt;paragraphformat alignment=&quot;1&quot; /&gt;&lt;font color=&quot;14&quot; /&gt;&lt;/element&gt;&lt;element field=&quot;timeslot&quot; type=&quot;autoshape&quot; autoShapeType=&quot;1&quot;&gt;&lt;paragraphformat alignment=&quot;1&quot; /&gt;&lt;font color=&quot;14&quot; /&gt;&lt;/element&gt;&lt;element field=&quot;pageno&quot; type=&quot;autoshape&quot; autoShapeType=&quot;1&quot;&gt;&lt;paragraphformat alignment=&quot;3&quot; /&gt;&lt;font color=&quot;14&quot; /&gt;&lt;/element&gt;&lt;/case&gt;&lt;case level=&quot;1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#ffffff&quot; /&gt;&lt;/element&gt;&lt;element field=&quot;topic&quot; type=&quot;autoshape&quot; autoShapeType=&quot;1&quot;&gt;&lt;paragraphformat alignment=&quot;1&quot; /&gt;&lt;textframe marginLeft=&quot;6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ffffff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#ffffff&quot; visible=&quot;1&quot; /&gt;&lt;font bold=&quot;1&quot; color=&quot;14&quot; italic=&quot;1&quot; /&gt;&lt;/element&gt;&lt;element field=&quot;topic&quot; type=&quot;autoshape&quot; autoShapeType=&quot;1&quot;&gt;&lt;paragraphformat alignment=&quot;1&quot; /&gt;&lt;font color=&quot;14&quot; bold=&quot;1&quot; italic=&quot;1&quot; /&gt;&lt;textframe marginLeft=&quot;6&quot; /&gt;&lt;/element&gt;&lt;element field=&quot;responsible&quot; type=&quot;autoshape&quot; autoShapeType=&quot;1&quot;&gt;&lt;paragraphformat alignment=&quot;1&quot; /&gt;&lt;font color=&quot;14&quot; bold=&quot;1&quot; italic=&quot;1&quot; /&gt;&lt;/element&gt;&lt;element field=&quot;freecolumn&quot; type=&quot;autoshape&quot; autoShapeType=&quot;1&quot;&gt;&lt;paragraphformat alignment=&quot;1&quot; /&gt;&lt;font color=&quot;14&quot; bold=&quot;1&quot; italic=&quot;1&quot; /&gt;&lt;/element&gt;&lt;element field=&quot;timeslot&quot; type=&quot;autoshape&quot; autoShapeType=&quot;1&quot;&gt;&lt;paragraphformat alignment=&quot;1&quot; /&gt;&lt;font color=&quot;14&quot; bold=&quot;1&quot; italic=&quot;1&quot; /&gt;&lt;/element&gt;&lt;element field=&quot;pageno&quot; type=&quot;autoshape&quot; autoShapeType=&quot;1&quot;&gt;&lt;paragraphformat alignment=&quot;3&quot; /&gt;&lt;font color=&quot;14&quot; bold=&quot;1&quot; italic=&quot;1&quot; /&gt;&lt;/element&gt;&lt;/case&gt;&lt;case level=&quot;2&quot; selected=&quot;0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#D9D9D9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#808080&quot; visible=&quot;1&quot; /&gt;&lt;/element&gt;&lt;element field=&quot;topic&quot; type=&quot;autoshape&quot; autoShapeType=&quot;1&quot;&gt;&lt;paragraphformat alignment=&quot;1&quot; /&gt;&lt;font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itemSingleHeight+topicLeftSpacing&quot; top=&quot;0&quot; width=&quot;agendaWidth-topicLeftSpacing-itemNoWidth&quot; height=&quot;itemHeight&quot; /&gt;&lt;fill foreColor=&quot;5&quot; visible=&quot;1&quot; /&gt;&lt;/element&gt;&lt;element type=&quot;autoshape&quot; autoShapeType=&quot;1&quot; value=&quot;&quot;&gt;&lt;position left=&quot;0&quot; top=&quot;0&quot; width=&quot;itemSingleHeight&quot; height=&quot;itemTotalHeight&quot; /&gt;&lt;fill foreColor=&quot;5&quot; visible=&quot;1&quot; /&gt;&lt;/element&gt;&lt;element field=&quot;topic&quot; type=&quot;autoshape&quot; autoShapeType=&quot;1&quot;&gt;&lt;paragraphformat alignment=&quot;1&quot; /&gt;&lt;font color=&quot;14&quot; italic=&quot;1&quot; /&gt;&lt;textframe marginLeft=&quot;6&quot; /&gt;&lt;/element&gt;&lt;element field=&quot;responsible&quot; type=&quot;autoshape&quot; autoShapeType=&quot;1&quot;&gt;&lt;paragraphformat alignment=&quot;1&quot; /&gt;&lt;font color=&quot;14&quot; italic=&quot;1&quot; /&gt;&lt;/element&gt;&lt;element field=&quot;freecolumn&quot; type=&quot;autoshape&quot; autoShapeType=&quot;1&quot;&gt;&lt;paragraphformat alignment=&quot;1&quot; /&gt;&lt;font color=&quot;14&quot; italic=&quot;1&quot; /&gt;&lt;/element&gt;&lt;element field=&quot;timeslot&quot; type=&quot;autoshape&quot; autoShapeType=&quot;1&quot;&gt;&lt;paragraphformat alignment=&quot;1&quot; /&gt;&lt;font color=&quot;14&quot; italic=&quot;1&quot; /&gt;&lt;/element&gt;&lt;element field=&quot;pageno&quot; type=&quot;autoshape&quot; autoShapeType=&quot;1&quot;&gt;&lt;paragraphformat alignment=&quot;3&quot; /&gt;&lt;font color=&quot;14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tata Workshop Agenda&quot; title=&quot;Workshop Agenda&quot; subtitle=&quot;&quot; sizingModeId=&quot;1&quot; fontSize=&quot;16&quot; fontSizeAuto=&quot;1&quot; startTime=&quot;960&quot; timeFormatId=&quot;2&quot; startItemNo=&quot;1&quot; createSingleAgendaSlide=&quot;1&quot; createSeparatingSlides=&quot;1&quot; createBackupSlide=&quot;1&quot; layoutId=&quot;1_4&quot; hideSeparatingSlides=&quot;0&quot; createSections=&quot;0&quot; singleSlideId=&quot;5baa1923-2666-4675-a1e3-3f4fce1e64a6&quot; backupSlideId=&quot;5ebf9370-bd46-412d-9353-861aa1189ac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81.21463&quot; /&gt;&lt;column field=&quot;responsible&quot; label=&quot;Responsible&quot; visible=&quot;1&quot; checked=&quot;1&quot; leftSpacing=&quot;10&quot; rightDistribute=&quot;1&quot; dock=&quot;1&quot; rightSpacing=&quot;81.2146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5&quot; id=&quot;816eb2f2-8248-407e-9a86-6db0ceaf0533&quot; parentId=&quot;&quot; level=&quot;1&quot; generateAgendaSlide=&quot;1&quot; showAgendaItem=&quot;1&quot; isBreak=&quot;0&quot; topic=&quot;User Interface: Console&quot; agendaSlideId=&quot;e2ad1ea0-d9b8-42a9-9bad-6250ccddef30&quot; itemNo=&quot;1&quot; subItemNo=&quot;0&quot; /&gt;&lt;item duration=&quot;5&quot; id=&quot;f791cd7f-8764-4c35-8f6d-03dd17a02959&quot; parentId=&quot;&quot; level=&quot;1&quot; generateAgendaSlide=&quot;1&quot; showAgendaItem=&quot;1&quot; isBreak=&quot;0&quot; topic=&quot;Data Import&quot; agendaSlideId=&quot;2289ed94-59b0-4ee1-8476-cae046537c0a&quot; itemNo=&quot;2&quot; subItemNo=&quot;0&quot; /&gt;&lt;item duration=&quot;15&quot; id=&quot;82c6005d-f6ee-4087-80cc-c22b0f4250c7&quot; parentId=&quot;&quot; level=&quot;1&quot; generateAgendaSlide=&quot;1&quot; showAgendaItem=&quot;1&quot; isBreak=&quot;0&quot; topic=&quot;Define Data&quot; agendaSlideId=&quot;107c9cd9-4eeb-405e-90a9-dbb2f42e79d3&quot; itemNo=&quot;3&quot; subItemNo=&quot;0&quot; /&gt;&lt;item duration=&quot;10&quot; id=&quot;29751bb9-5cad-4a75-9810-f4e5531e9773&quot; parentId=&quot;&quot; level=&quot;1&quot; generateAgendaSlide=&quot;1&quot; showAgendaItem=&quot;1&quot; isBreak=&quot;0&quot; topic=&quot;Summary Statistics&quot; agendaSlideId=&quot;77f70c30-b98f-4a94-bdcd-2a8b1b32ee66&quot; itemNo=&quot;4&quot; subItemNo=&quot;0&quot; /&gt;&lt;item duration=&quot;15&quot; id=&quot;0dc41ed9-f9e7-4b82-82cf-c658e563bfc9&quot; parentId=&quot;&quot; level=&quot;1&quot; generateAgendaSlide=&quot;1&quot; showAgendaItem=&quot;1&quot; isBreak=&quot;0&quot; topic=&quot;Regression Analysis&quot; agendaSlideId=&quot;a9f382a6-a5eb-4de3-b587-93415659744e&quot; itemNo=&quot;5&quot; subItemNo=&quot;0&quot; /&gt;&lt;item duration=&quot;15&quot; id=&quot;e0c88fc4-761c-4b29-acde-7ecf342bf3ea&quot; parentId=&quot;&quot; level=&quot;1&quot; generateAgendaSlide=&quot;1&quot; showAgendaItem=&quot;1&quot; isBreak=&quot;0&quot; topic=&quot;Charts: Histogram and Scatter Plot&quot; agendaSlideId=&quot;e794d374-ea13-4a02-9398-56436cd09959&quot; itemNo=&quot;6&quot; subItemNo=&quot;0&quot; /&gt;&lt;item duration=&quot;20&quot; id=&quot;7759d72b-f9da-4922-850b-29285eaf32f7&quot; parentId=&quot;&quot; level=&quot;1&quot; generateAgendaSlide=&quot;1&quot; showAgendaItem=&quot;1&quot; isBreak=&quot;0&quot; topic=&quot;Hands-on Exercises&quot; agendaSlideId=&quot;3f2d5849-a250-4f7d-a2e9-1992a59d0d65&quot; itemNo=&quot;7&quot; subItemNo=&quot;0&quot; /&gt;&lt;item duration=&quot;5&quot; id=&quot;cc4215ec-f26f-4a93-8d7f-9d06c51f688f&quot; parentId=&quot;&quot; level=&quot;1&quot; generateAgendaSlide=&quot;1&quot; showAgendaItem=&quot;1&quot; isBreak=&quot;0&quot; topic=&quot;Q&amp;amp;A&quot; itemNo=&quot;8&quot; subItemNo=&quot;0&quot; agendaSlideId=&quot;5df8b530-d2ce-474a-970a-b5f681111d2b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FWoiAvURX0yFRgFhddx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EtrCbsgWHfsfokSpfeD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6.IDhKinajdE2ogggCY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yPBnSJSoCxCn5u4zWoW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vQp7ydh8ufnnPz74tqJ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n697Zyn9ITWywWMRKtwR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85ZieH7NJ58oAvNlVq8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n5E.rspu4yQn3b3ID.a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2l5XeyxZxLrP3M0In3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aS.0l0L.8fmJT.Xv8jG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yOB_U_GI3xpDldOCZm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s0RavHBeCDzt0JBzKju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A6co7fvMHVKDeQi3qTm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e1dvvN1y29Y.q_0Omyp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7NxDWktBXyuO7BVOns7a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iUbqB1Ky2h_eQMYzVHl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NumberBall"/>
  <p:tag name="EE4P_SMART_ELEMENT_XML" val="&lt;smartelement id=&quot;NumberBall&quot; shape=&quot;Oval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51mvfVu3uZUmZOtO7PK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wcmvlLLcgrsmJRZvvdS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z949gq2GtX_RCFVxzi7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9v.FQHNYUlr2UazNjtP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y2vCd6zeMsMOEzyepr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Nh0vOw1OD7Y9sbCG0aA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tg5k6HW9hYh_8H4kUvz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e1gWdh7g.dvFcuLqXKf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CB76K3w0vyFYzWjPlyd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CFzfBsDrxWkRemKdlmz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.gBWeRnFedUD25vmrlC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LpOdYXRaS6fFRiLQf6q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wKaWW20OWeDm.EInByv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XR.A_3TGKzyOVyKgyq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aa1923-2666-4675-a1e3-3f4fce1e64a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cXL2IjQJMOGx.fAAI2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ywV_b4REeMd2f9WyBw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imeSlot"/>
  <p:tag name="EE4P_AGENDAWIZARD_CONTENT" val="/04:35 PM – 04:50 PM"/>
  <p:tag name="EE4P_AGENDAWIZARD_PROPERTIES" val="524.7205/279.894/158.1546/31.5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imeSlot"/>
  <p:tag name="EE4P_AGENDAWIZARD_CONTENT" val="/04:25 PM – 04:35 PM"/>
  <p:tag name="EE4P_AGENDAWIZARD_PROPERTIES" val="524.7205/243.3892/158.1546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imeSlot"/>
  <p:tag name="EE4P_AGENDAWIZARD_CONTENT" val="/04:10 PM – 04:25 PM"/>
  <p:tag name="EE4P_AGENDAWIZARD_PROPERTIES" val="524.7205/206.8845/158.1546/31.5047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imeSlot"/>
  <p:tag name="EE4P_AGENDAWIZARD_CONTENT" val="/04:05 PM – 04:10 PM"/>
  <p:tag name="EE4P_AGENDAWIZARD_PROPERTIES" val="524.7205/170.3798/158.1546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imeSlot"/>
  <p:tag name="EE4P_AGENDAWIZARD_CONTENT" val="/04:00 PM – 04:05 PM"/>
  <p:tag name="EE4P_AGENDAWIZARD_PROPERTIES" val="524.7205/133.875/158.1546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Elemen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imeSlot"/>
  <p:tag name="EE4P_AGENDAWIZARD_CONTENT" val="/05:25 PM – 05:30 PM"/>
  <p:tag name="EE4P_AGENDAWIZARD_PROPERTIES" val="524.7205/389.4081/158.1546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Responsible"/>
  <p:tag name="EE4P_AGENDAWIZARD_PROPERTIES" val="433.5007/389.4081/0.00511811/31.5047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Topic"/>
  <p:tag name="EE4P_AGENDAWIZARD_CONTENT" val="/Q&amp;A"/>
  <p:tag name="EE4P_AGENDAWIZARD_PROPERTIES" val="67.62968/389.4081/274.6564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df8b530-d2ce-474a-970a-b5f681111d2b_ItemNo"/>
  <p:tag name="EE4P_AGENDAWIZARD_CONTENT" val="/8"/>
  <p:tag name="EE4P_AGENDAWIZARD_PROPERTIES" val="31.12504/389.4081/31.50465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Elemen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imeSlot"/>
  <p:tag name="EE4P_AGENDAWIZARD_CONTENT" val="/05:05 PM – 05:25 PM"/>
  <p:tag name="EE4P_AGENDAWIZARD_PROPERTIES" val="524.7205/352.9034/158.1546/31.504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Responsible"/>
  <p:tag name="EE4P_AGENDAWIZARD_PROPERTIES" val="433.5007/352.9034/0.00511811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Topic"/>
  <p:tag name="EE4P_AGENDAWIZARD_CONTENT" val="/Hands-on Exercises"/>
  <p:tag name="EE4P_AGENDAWIZARD_PROPERTIES" val="67.62968/352.9034/274.6564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2d5849-a250-4f7d-a2e9-1992a59d0d65_ItemNo"/>
  <p:tag name="EE4P_AGENDAWIZARD_CONTENT" val="/7"/>
  <p:tag name="EE4P_AGENDAWIZARD_PROPERTIES" val="31.12504/352.9034/31.50465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imeSlot"/>
  <p:tag name="EE4P_AGENDAWIZARD_CONTENT" val="/04:50 PM – 05:05 PM"/>
  <p:tag name="EE4P_AGENDAWIZARD_PROPERTIES" val="524.7205/316.3987/158.1546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Responsible"/>
  <p:tag name="EE4P_AGENDAWIZARD_PROPERTIES" val="433.5007/316.3987/0.00511811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Topic"/>
  <p:tag name="EE4P_AGENDAWIZARD_CONTENT" val="/Charts: Histogram and Scatter Plot"/>
  <p:tag name="EE4P_AGENDAWIZARD_PROPERTIES" val="67.62968/316.3987/274.6564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794d374-ea13-4a02-9398-56436cd09959_ItemNo"/>
  <p:tag name="EE4P_AGENDAWIZARD_CONTENT" val="/6"/>
  <p:tag name="EE4P_AGENDAWIZARD_PROPERTIES" val="31.12504/316.3987/31.50465/31.504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Elemen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Responsible"/>
  <p:tag name="EE4P_AGENDAWIZARD_PROPERTIES" val="433.5007/279.894/0.00511811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Topic"/>
  <p:tag name="EE4P_AGENDAWIZARD_CONTENT" val="/Regression Analysis"/>
  <p:tag name="EE4P_AGENDAWIZARD_PROPERTIES" val="67.62968/279.894/274.6564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9f382a6-a5eb-4de3-b587-93415659744e_ItemNo"/>
  <p:tag name="EE4P_AGENDAWIZARD_CONTENT" val="/5"/>
  <p:tag name="EE4P_AGENDAWIZARD_PROPERTIES" val="31.12504/279.894/31.50465/31.5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Elemen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Responsible"/>
  <p:tag name="EE4P_AGENDAWIZARD_PROPERTIES" val="433.5007/243.3892/0.00511811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Topic"/>
  <p:tag name="EE4P_AGENDAWIZARD_CONTENT" val="/Summary Statistics"/>
  <p:tag name="EE4P_AGENDAWIZARD_PROPERTIES" val="67.62968/243.3892/274.6564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QTV5_NQmi7U3MnzlmlS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7f70c30-b98f-4a94-bdcd-2a8b1b32ee66_ItemNo"/>
  <p:tag name="EE4P_AGENDAWIZARD_CONTENT" val="/4"/>
  <p:tag name="EE4P_AGENDAWIZARD_PROPERTIES" val="31.12504/243.3892/31.50465/31.504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Elemen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Responsible"/>
  <p:tag name="EE4P_AGENDAWIZARD_PROPERTIES" val="433.5007/206.8845/0.00511811/31.5047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Topic"/>
  <p:tag name="EE4P_AGENDAWIZARD_CONTENT" val="/Define Data"/>
  <p:tag name="EE4P_AGENDAWIZARD_PROPERTIES" val="67.62968/206.8845/274.6564/31.504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07c9cd9-4eeb-405e-90a9-dbb2f42e79d3_ItemNo"/>
  <p:tag name="EE4P_AGENDAWIZARD_CONTENT" val="/3"/>
  <p:tag name="EE4P_AGENDAWIZARD_PROPERTIES" val="31.12504/206.8845/31.50465/31.5047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Elemen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Responsible"/>
  <p:tag name="EE4P_AGENDAWIZARD_PROPERTIES" val="433.5007/170.3798/0.00511811/31.5047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Topic"/>
  <p:tag name="EE4P_AGENDAWIZARD_CONTENT" val="/Data Import"/>
  <p:tag name="EE4P_AGENDAWIZARD_PROPERTIES" val="67.62968/170.3798/274.6564/31.5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289ed94-59b0-4ee1-8476-cae046537c0a_ItemNo"/>
  <p:tag name="EE4P_AGENDAWIZARD_CONTENT" val="/2"/>
  <p:tag name="EE4P_AGENDAWIZARD_PROPERTIES" val="31.12504/170.3798/31.50465/31.504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Responsible"/>
  <p:tag name="EE4P_AGENDAWIZARD_PROPERTIES" val="433.5007/133.875/0.00511811/31.5047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Topic"/>
  <p:tag name="EE4P_AGENDAWIZARD_CONTENT" val="/User Interface: Console"/>
  <p:tag name="EE4P_AGENDAWIZARD_PROPERTIES" val="67.62968/133.875/274.6564/31.5047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ad1ea0-d9b8-42a9-9bad-6250ccddef30_ItemNo"/>
  <p:tag name="EE4P_AGENDAWIZARD_CONTENT" val="/1"/>
  <p:tag name="EE4P_AGENDAWIZARD_PROPERTIES" val="31.12504/133.875/31.50465/31.5047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nBqw8jRO6o4isyweQY1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EE4P_STYLE_NAME" val="Line"/>
  <p:tag name="EE4P_SMART_ELEMENT" val="NumberBall"/>
  <p:tag name="EE4P_SMART_ELEMENT_XML" val="&lt;smartelement id=&quot;NumberBall&quot; shape=&quot;Oval&quot; color=&quot;10!14&quot;&gt;&lt;position width=&quot;22&quot; height=&quot;22&quot; alignment=&quot;1&quot; /&gt;&lt;elements&gt;&lt;element name=&quot;background&quot;&gt;&lt;fill visible=&quot;1&quot; foreColor=&quot;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Oval&quot; /&gt;&lt;value id=&quot;Rectangle&quot; /&gt;&lt;/shapes&gt;&lt;/smartelement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mlCWzPtQI5LPVG9u965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STYLE_NAME" val="Box"/>
  <p:tag name="EE4P_SMART_ELEMENT" val="Indicator"/>
  <p:tag name="EE4P_SMART_ELEMENT_XML" val="&lt;smartelement id=&quot;Indicator&quot; spacing=&quot;0.25&quot; padding=&quot;0.25&quot; shape=&quot;Rectangle&quot; count=&quot;5&quot; value=&quot;3&quot; enumerationType=&quot;1&quot; color=&quot;#ffffff!#000000&quot;&gt;&lt;position height=&quot;22&quot; alignment=&quot;1&quot; /&gt;&lt;elements&gt;&lt;element name=&quot;on&quot;&gt;&lt;fill visible=&quot;1&quot; foreColor=&quot;&quot; /&gt;&lt;line visible=&quot;0&quot; /&gt;&lt;reflection visible=&quot;0&quot; /&gt;&lt;shadow visible=&quot;0&quot; /&gt;&lt;font color=&quot;!&quot; /&gt;&lt;/element&gt;&lt;element name=&quot;off&quot;&gt;&lt;fill visible=&quot;1&quot; foreColor=&quot;#dddddd&quot; /&gt;&lt;line visible=&quot;0&quot; /&gt;&lt;reflection visible=&quot;0&quot; /&gt;&lt;shadow visible=&quot;0&quot; /&gt;&lt;font color=&quot;!&quot; /&gt;&lt;/element&gt;&lt;/elements&gt;&lt;colors&gt;&lt;color value=&quot;5!14&quot; name=&quot;Accent 1&quot; default=&quot;1&quot; /&gt;&lt;color value=&quot;6!14&quot; name=&quot;Accent 2&quot; /&gt;&lt;color value=&quot;7!14&quot; name=&quot;Accent 3&quot; /&gt;&lt;color value=&quot;8!14&quot; name=&quot;Accent 4&quot; /&gt;&lt;color value=&quot;9!14&quot; name=&quot;Accent 5&quot; /&gt;&lt;color value=&quot;10!14&quot; name=&quot;Accent 6&quot; /&gt;&lt;color value=&quot;#000000!#ffffff&quot; name=&quot;Black&quot; /&gt;&lt;color value=&quot;#ffffff!#000000&quot; name=&quot;White&quot; /&gt;&lt;/colors&gt;&lt;shapes&gt;&lt;value id=&quot;Rectangle&quot; /&gt;&lt;value id=&quot;Oval&quot; /&gt;&lt;/shapes&gt;&lt;/smartelement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x._V_PtW4xMSyKEYLS7w"/>
</p:tagLst>
</file>

<file path=ppt/theme/theme1.xml><?xml version="1.0" encoding="utf-8"?>
<a:theme xmlns:a="http://schemas.openxmlformats.org/drawingml/2006/main" name="1_FLEXFIT Template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3758</Words>
  <Application>Microsoft Macintosh PowerPoint</Application>
  <PresentationFormat>Widescreen</PresentationFormat>
  <Paragraphs>1206</Paragraphs>
  <Slides>38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Century Gothic</vt:lpstr>
      <vt:lpstr>Helvetica Neue</vt:lpstr>
      <vt:lpstr>Roboto</vt:lpstr>
      <vt:lpstr>Roboto Medium</vt:lpstr>
      <vt:lpstr>1_FLEXFIT Template</vt:lpstr>
      <vt:lpstr>think-cell Slide</vt:lpstr>
      <vt:lpstr>Stata (Level 1 – Data) Workshop</vt:lpstr>
      <vt:lpstr>Before We Begin</vt:lpstr>
      <vt:lpstr>Workshop Agenda</vt:lpstr>
      <vt:lpstr>Stata Console – Main Window</vt:lpstr>
      <vt:lpstr>Stata Console – How It Works</vt:lpstr>
      <vt:lpstr>Stata Console – Do-Files (Open)</vt:lpstr>
      <vt:lpstr>Stata Console – Do-Files</vt:lpstr>
      <vt:lpstr>Data Import</vt:lpstr>
      <vt:lpstr>Define data</vt:lpstr>
      <vt:lpstr>Define data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Summary Statistics</vt:lpstr>
      <vt:lpstr>Regression – Background </vt:lpstr>
      <vt:lpstr>Regression – Background </vt:lpstr>
      <vt:lpstr>Regression – Background</vt:lpstr>
      <vt:lpstr>Regression – Background (Categorical) </vt:lpstr>
      <vt:lpstr>Regression – Simple Regression </vt:lpstr>
      <vt:lpstr>Regression – Multiple Regression </vt:lpstr>
      <vt:lpstr>Regression – Multiple Regression </vt:lpstr>
      <vt:lpstr>Regression – Multiple Regression </vt:lpstr>
      <vt:lpstr>Regression – Multiple Regression  </vt:lpstr>
      <vt:lpstr>Regression – Multiple Regression </vt:lpstr>
      <vt:lpstr>Regression – Multiple Regression </vt:lpstr>
      <vt:lpstr>Regression – Multiple Regression </vt:lpstr>
      <vt:lpstr>Regression – Multiple Regression </vt:lpstr>
      <vt:lpstr>Regression – Logistic Regression </vt:lpstr>
      <vt:lpstr>Charts – Syntax and Examples</vt:lpstr>
      <vt:lpstr>Charts – Syntax and Examples</vt:lpstr>
      <vt:lpstr>Charts – Syntax and Examples</vt:lpstr>
      <vt:lpstr>Hands-on Exercise</vt:lpstr>
      <vt:lpstr>Summary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Seungho (Samuel) Lee</dc:creator>
  <cp:lastModifiedBy>Lee, Seungho (Samuel)</cp:lastModifiedBy>
  <cp:revision>33</cp:revision>
  <dcterms:created xsi:type="dcterms:W3CDTF">2020-10-05T23:10:19Z</dcterms:created>
  <dcterms:modified xsi:type="dcterms:W3CDTF">2021-03-11T22:31:10Z</dcterms:modified>
</cp:coreProperties>
</file>